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75" r:id="rId2"/>
    <p:sldId id="415" r:id="rId3"/>
    <p:sldId id="2147469556" r:id="rId4"/>
    <p:sldId id="490" r:id="rId5"/>
    <p:sldId id="2147469557" r:id="rId6"/>
    <p:sldId id="421" r:id="rId7"/>
    <p:sldId id="422" r:id="rId8"/>
    <p:sldId id="2147469558" r:id="rId9"/>
    <p:sldId id="2147469559" r:id="rId10"/>
    <p:sldId id="2147469560" r:id="rId11"/>
    <p:sldId id="478" r:id="rId12"/>
    <p:sldId id="2147469562" r:id="rId13"/>
    <p:sldId id="2147469563" r:id="rId14"/>
    <p:sldId id="2147469564" r:id="rId15"/>
    <p:sldId id="2147469565" r:id="rId16"/>
    <p:sldId id="2147469566" r:id="rId17"/>
    <p:sldId id="2147469555" r:id="rId18"/>
    <p:sldId id="2147469561" r:id="rId19"/>
    <p:sldId id="261" r:id="rId20"/>
    <p:sldId id="262" r:id="rId21"/>
    <p:sldId id="370" r:id="rId22"/>
    <p:sldId id="367" r:id="rId23"/>
    <p:sldId id="266" r:id="rId24"/>
    <p:sldId id="267" r:id="rId25"/>
    <p:sldId id="268" r:id="rId26"/>
    <p:sldId id="360" r:id="rId27"/>
    <p:sldId id="270" r:id="rId28"/>
    <p:sldId id="264" r:id="rId29"/>
    <p:sldId id="273" r:id="rId30"/>
    <p:sldId id="2147469568" r:id="rId31"/>
    <p:sldId id="2147469569" r:id="rId32"/>
    <p:sldId id="2147469570" r:id="rId33"/>
    <p:sldId id="265" r:id="rId34"/>
    <p:sldId id="366" r:id="rId35"/>
    <p:sldId id="2147469540" r:id="rId36"/>
    <p:sldId id="2147469567" r:id="rId37"/>
    <p:sldId id="276" r:id="rId38"/>
    <p:sldId id="275" r:id="rId39"/>
    <p:sldId id="362" r:id="rId40"/>
    <p:sldId id="363" r:id="rId41"/>
    <p:sldId id="364" r:id="rId42"/>
    <p:sldId id="271" r:id="rId43"/>
    <p:sldId id="274" r:id="rId44"/>
    <p:sldId id="365" r:id="rId45"/>
    <p:sldId id="371" r:id="rId46"/>
    <p:sldId id="369" r:id="rId47"/>
    <p:sldId id="2147469571" r:id="rId48"/>
    <p:sldId id="2147469573" r:id="rId49"/>
    <p:sldId id="2147469537" r:id="rId50"/>
    <p:sldId id="2147469538" r:id="rId51"/>
    <p:sldId id="368" r:id="rId52"/>
    <p:sldId id="2147469539" r:id="rId53"/>
    <p:sldId id="2147469541" r:id="rId54"/>
    <p:sldId id="423" r:id="rId55"/>
    <p:sldId id="357" r:id="rId56"/>
    <p:sldId id="358" r:id="rId57"/>
    <p:sldId id="259" r:id="rId58"/>
    <p:sldId id="260" r:id="rId59"/>
  </p:sldIdLst>
  <p:sldSz cx="12192000" cy="6858000"/>
  <p:notesSz cx="6797675" cy="9926638"/>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8FFF"/>
    <a:srgbClr val="3667FF"/>
    <a:srgbClr val="FF00FF"/>
    <a:srgbClr val="FF33CC"/>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09BA-F7DC-46C1-BE36-9D933A97DF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DO"/>
          </a:p>
        </p:txBody>
      </p:sp>
      <p:sp>
        <p:nvSpPr>
          <p:cNvPr id="3" name="Subtitle 2">
            <a:extLst>
              <a:ext uri="{FF2B5EF4-FFF2-40B4-BE49-F238E27FC236}">
                <a16:creationId xmlns:a16="http://schemas.microsoft.com/office/drawing/2014/main" id="{60233DEB-A285-4607-AB49-501738CE5B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DO"/>
          </a:p>
        </p:txBody>
      </p:sp>
      <p:sp>
        <p:nvSpPr>
          <p:cNvPr id="4" name="Date Placeholder 3">
            <a:extLst>
              <a:ext uri="{FF2B5EF4-FFF2-40B4-BE49-F238E27FC236}">
                <a16:creationId xmlns:a16="http://schemas.microsoft.com/office/drawing/2014/main" id="{A75F9847-C15D-45F0-83D2-F4DFFF2AD2F5}"/>
              </a:ext>
            </a:extLst>
          </p:cNvPr>
          <p:cNvSpPr>
            <a:spLocks noGrp="1"/>
          </p:cNvSpPr>
          <p:nvPr>
            <p:ph type="dt" sz="half" idx="10"/>
          </p:nvPr>
        </p:nvSpPr>
        <p:spPr/>
        <p:txBody>
          <a:bodyPr/>
          <a:lstStyle/>
          <a:p>
            <a:fld id="{5EEE398D-8090-4CDC-88BB-A718DACF7276}" type="datetimeFigureOut">
              <a:rPr lang="es-DO" smtClean="0"/>
              <a:t>4/4/2025</a:t>
            </a:fld>
            <a:endParaRPr lang="es-DO"/>
          </a:p>
        </p:txBody>
      </p:sp>
      <p:sp>
        <p:nvSpPr>
          <p:cNvPr id="5" name="Footer Placeholder 4">
            <a:extLst>
              <a:ext uri="{FF2B5EF4-FFF2-40B4-BE49-F238E27FC236}">
                <a16:creationId xmlns:a16="http://schemas.microsoft.com/office/drawing/2014/main" id="{A3F2015F-136F-45A5-A403-F58249BF2EBE}"/>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2FEEE760-B6CD-4187-A390-FBBB1ACB48B3}"/>
              </a:ext>
            </a:extLst>
          </p:cNvPr>
          <p:cNvSpPr>
            <a:spLocks noGrp="1"/>
          </p:cNvSpPr>
          <p:nvPr>
            <p:ph type="sldNum" sz="quarter" idx="12"/>
          </p:nvPr>
        </p:nvSpPr>
        <p:spPr/>
        <p:txBody>
          <a:bodyPr/>
          <a:lstStyle/>
          <a:p>
            <a:fld id="{9F2726F0-0726-4688-AD9B-F3B16A8E7762}" type="slidenum">
              <a:rPr lang="es-DO" smtClean="0"/>
              <a:t>‹Nº›</a:t>
            </a:fld>
            <a:endParaRPr lang="es-DO"/>
          </a:p>
        </p:txBody>
      </p:sp>
    </p:spTree>
    <p:extLst>
      <p:ext uri="{BB962C8B-B14F-4D97-AF65-F5344CB8AC3E}">
        <p14:creationId xmlns:p14="http://schemas.microsoft.com/office/powerpoint/2010/main" val="110278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663EB-FDF3-4032-A96A-128A834BE6A9}"/>
              </a:ext>
            </a:extLst>
          </p:cNvPr>
          <p:cNvSpPr>
            <a:spLocks noGrp="1"/>
          </p:cNvSpPr>
          <p:nvPr>
            <p:ph type="title"/>
          </p:nvPr>
        </p:nvSpPr>
        <p:spPr/>
        <p:txBody>
          <a:bodyPr/>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3021AC61-6CC7-411E-A9F1-33A966A0A7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DDCD80CE-32FA-43D0-874A-16D18E769503}"/>
              </a:ext>
            </a:extLst>
          </p:cNvPr>
          <p:cNvSpPr>
            <a:spLocks noGrp="1"/>
          </p:cNvSpPr>
          <p:nvPr>
            <p:ph type="dt" sz="half" idx="10"/>
          </p:nvPr>
        </p:nvSpPr>
        <p:spPr/>
        <p:txBody>
          <a:bodyPr/>
          <a:lstStyle/>
          <a:p>
            <a:fld id="{5EEE398D-8090-4CDC-88BB-A718DACF7276}" type="datetimeFigureOut">
              <a:rPr lang="es-DO" smtClean="0"/>
              <a:t>4/4/2025</a:t>
            </a:fld>
            <a:endParaRPr lang="es-DO"/>
          </a:p>
        </p:txBody>
      </p:sp>
      <p:sp>
        <p:nvSpPr>
          <p:cNvPr id="5" name="Footer Placeholder 4">
            <a:extLst>
              <a:ext uri="{FF2B5EF4-FFF2-40B4-BE49-F238E27FC236}">
                <a16:creationId xmlns:a16="http://schemas.microsoft.com/office/drawing/2014/main" id="{696475B8-5FF2-4FF6-A738-8AD51B63C9B1}"/>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D1993A6C-5CF4-4106-BF89-0FC47876F0F5}"/>
              </a:ext>
            </a:extLst>
          </p:cNvPr>
          <p:cNvSpPr>
            <a:spLocks noGrp="1"/>
          </p:cNvSpPr>
          <p:nvPr>
            <p:ph type="sldNum" sz="quarter" idx="12"/>
          </p:nvPr>
        </p:nvSpPr>
        <p:spPr/>
        <p:txBody>
          <a:bodyPr/>
          <a:lstStyle/>
          <a:p>
            <a:fld id="{9F2726F0-0726-4688-AD9B-F3B16A8E7762}" type="slidenum">
              <a:rPr lang="es-DO" smtClean="0"/>
              <a:t>‹Nº›</a:t>
            </a:fld>
            <a:endParaRPr lang="es-DO"/>
          </a:p>
        </p:txBody>
      </p:sp>
    </p:spTree>
    <p:extLst>
      <p:ext uri="{BB962C8B-B14F-4D97-AF65-F5344CB8AC3E}">
        <p14:creationId xmlns:p14="http://schemas.microsoft.com/office/powerpoint/2010/main" val="2779905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DCFA8-8B16-4742-94D4-159924D891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5B118ADC-A2A2-4699-A36A-0D3F6CC26C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C75C7CE9-DCBA-433D-98E4-B3B740DE1F23}"/>
              </a:ext>
            </a:extLst>
          </p:cNvPr>
          <p:cNvSpPr>
            <a:spLocks noGrp="1"/>
          </p:cNvSpPr>
          <p:nvPr>
            <p:ph type="dt" sz="half" idx="10"/>
          </p:nvPr>
        </p:nvSpPr>
        <p:spPr/>
        <p:txBody>
          <a:bodyPr/>
          <a:lstStyle/>
          <a:p>
            <a:fld id="{5EEE398D-8090-4CDC-88BB-A718DACF7276}" type="datetimeFigureOut">
              <a:rPr lang="es-DO" smtClean="0"/>
              <a:t>4/4/2025</a:t>
            </a:fld>
            <a:endParaRPr lang="es-DO"/>
          </a:p>
        </p:txBody>
      </p:sp>
      <p:sp>
        <p:nvSpPr>
          <p:cNvPr id="5" name="Footer Placeholder 4">
            <a:extLst>
              <a:ext uri="{FF2B5EF4-FFF2-40B4-BE49-F238E27FC236}">
                <a16:creationId xmlns:a16="http://schemas.microsoft.com/office/drawing/2014/main" id="{754F6021-CFEF-4C71-9960-8B372AC9641C}"/>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7D8566E3-F61D-4160-8375-77345A1E945D}"/>
              </a:ext>
            </a:extLst>
          </p:cNvPr>
          <p:cNvSpPr>
            <a:spLocks noGrp="1"/>
          </p:cNvSpPr>
          <p:nvPr>
            <p:ph type="sldNum" sz="quarter" idx="12"/>
          </p:nvPr>
        </p:nvSpPr>
        <p:spPr/>
        <p:txBody>
          <a:bodyPr/>
          <a:lstStyle/>
          <a:p>
            <a:fld id="{9F2726F0-0726-4688-AD9B-F3B16A8E7762}" type="slidenum">
              <a:rPr lang="es-DO" smtClean="0"/>
              <a:t>‹Nº›</a:t>
            </a:fld>
            <a:endParaRPr lang="es-DO"/>
          </a:p>
        </p:txBody>
      </p:sp>
    </p:spTree>
    <p:extLst>
      <p:ext uri="{BB962C8B-B14F-4D97-AF65-F5344CB8AC3E}">
        <p14:creationId xmlns:p14="http://schemas.microsoft.com/office/powerpoint/2010/main" val="4167376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E5B9A-2E4C-4F07-9DAB-9B97762AEB96}"/>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3813BC4E-E466-4B27-B9D5-7549644A26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3512A168-592F-4F56-822B-78234FE28EBE}"/>
              </a:ext>
            </a:extLst>
          </p:cNvPr>
          <p:cNvSpPr>
            <a:spLocks noGrp="1"/>
          </p:cNvSpPr>
          <p:nvPr>
            <p:ph type="dt" sz="half" idx="10"/>
          </p:nvPr>
        </p:nvSpPr>
        <p:spPr/>
        <p:txBody>
          <a:bodyPr/>
          <a:lstStyle/>
          <a:p>
            <a:fld id="{5EEE398D-8090-4CDC-88BB-A718DACF7276}" type="datetimeFigureOut">
              <a:rPr lang="es-DO" smtClean="0"/>
              <a:t>4/4/2025</a:t>
            </a:fld>
            <a:endParaRPr lang="es-DO"/>
          </a:p>
        </p:txBody>
      </p:sp>
      <p:sp>
        <p:nvSpPr>
          <p:cNvPr id="5" name="Footer Placeholder 4">
            <a:extLst>
              <a:ext uri="{FF2B5EF4-FFF2-40B4-BE49-F238E27FC236}">
                <a16:creationId xmlns:a16="http://schemas.microsoft.com/office/drawing/2014/main" id="{75CCC888-E92C-4026-85D0-BC4295FD532B}"/>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6837DFEC-219B-4B9E-A5B6-D08F06D789D8}"/>
              </a:ext>
            </a:extLst>
          </p:cNvPr>
          <p:cNvSpPr>
            <a:spLocks noGrp="1"/>
          </p:cNvSpPr>
          <p:nvPr>
            <p:ph type="sldNum" sz="quarter" idx="12"/>
          </p:nvPr>
        </p:nvSpPr>
        <p:spPr/>
        <p:txBody>
          <a:bodyPr/>
          <a:lstStyle/>
          <a:p>
            <a:fld id="{9F2726F0-0726-4688-AD9B-F3B16A8E7762}" type="slidenum">
              <a:rPr lang="es-DO" smtClean="0"/>
              <a:t>‹Nº›</a:t>
            </a:fld>
            <a:endParaRPr lang="es-DO"/>
          </a:p>
        </p:txBody>
      </p:sp>
    </p:spTree>
    <p:extLst>
      <p:ext uri="{BB962C8B-B14F-4D97-AF65-F5344CB8AC3E}">
        <p14:creationId xmlns:p14="http://schemas.microsoft.com/office/powerpoint/2010/main" val="1312219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79FA-22FB-4405-B2DD-957060B125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DO"/>
          </a:p>
        </p:txBody>
      </p:sp>
      <p:sp>
        <p:nvSpPr>
          <p:cNvPr id="3" name="Text Placeholder 2">
            <a:extLst>
              <a:ext uri="{FF2B5EF4-FFF2-40B4-BE49-F238E27FC236}">
                <a16:creationId xmlns:a16="http://schemas.microsoft.com/office/drawing/2014/main" id="{21877F7B-284F-45C3-9429-CAE334614F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FA6900-E9D1-478B-A16D-5C10E54E01D6}"/>
              </a:ext>
            </a:extLst>
          </p:cNvPr>
          <p:cNvSpPr>
            <a:spLocks noGrp="1"/>
          </p:cNvSpPr>
          <p:nvPr>
            <p:ph type="dt" sz="half" idx="10"/>
          </p:nvPr>
        </p:nvSpPr>
        <p:spPr/>
        <p:txBody>
          <a:bodyPr/>
          <a:lstStyle/>
          <a:p>
            <a:fld id="{5EEE398D-8090-4CDC-88BB-A718DACF7276}" type="datetimeFigureOut">
              <a:rPr lang="es-DO" smtClean="0"/>
              <a:t>4/4/2025</a:t>
            </a:fld>
            <a:endParaRPr lang="es-DO"/>
          </a:p>
        </p:txBody>
      </p:sp>
      <p:sp>
        <p:nvSpPr>
          <p:cNvPr id="5" name="Footer Placeholder 4">
            <a:extLst>
              <a:ext uri="{FF2B5EF4-FFF2-40B4-BE49-F238E27FC236}">
                <a16:creationId xmlns:a16="http://schemas.microsoft.com/office/drawing/2014/main" id="{A252E234-9FA1-4472-B8CC-39CD8A905C4A}"/>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E270A694-6A9C-42E7-8D4B-8F96B58E8565}"/>
              </a:ext>
            </a:extLst>
          </p:cNvPr>
          <p:cNvSpPr>
            <a:spLocks noGrp="1"/>
          </p:cNvSpPr>
          <p:nvPr>
            <p:ph type="sldNum" sz="quarter" idx="12"/>
          </p:nvPr>
        </p:nvSpPr>
        <p:spPr/>
        <p:txBody>
          <a:bodyPr/>
          <a:lstStyle/>
          <a:p>
            <a:fld id="{9F2726F0-0726-4688-AD9B-F3B16A8E7762}" type="slidenum">
              <a:rPr lang="es-DO" smtClean="0"/>
              <a:t>‹Nº›</a:t>
            </a:fld>
            <a:endParaRPr lang="es-DO"/>
          </a:p>
        </p:txBody>
      </p:sp>
    </p:spTree>
    <p:extLst>
      <p:ext uri="{BB962C8B-B14F-4D97-AF65-F5344CB8AC3E}">
        <p14:creationId xmlns:p14="http://schemas.microsoft.com/office/powerpoint/2010/main" val="2143096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70B8-527D-458B-B929-04243EEA5665}"/>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3A2CCDDA-10F0-4A8E-80CB-4DC9D4A350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Content Placeholder 3">
            <a:extLst>
              <a:ext uri="{FF2B5EF4-FFF2-40B4-BE49-F238E27FC236}">
                <a16:creationId xmlns:a16="http://schemas.microsoft.com/office/drawing/2014/main" id="{8CE0AE8B-A6CC-426D-878E-F51220487E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Date Placeholder 4">
            <a:extLst>
              <a:ext uri="{FF2B5EF4-FFF2-40B4-BE49-F238E27FC236}">
                <a16:creationId xmlns:a16="http://schemas.microsoft.com/office/drawing/2014/main" id="{8E335023-6BC6-45AF-A31D-4B5633DD618A}"/>
              </a:ext>
            </a:extLst>
          </p:cNvPr>
          <p:cNvSpPr>
            <a:spLocks noGrp="1"/>
          </p:cNvSpPr>
          <p:nvPr>
            <p:ph type="dt" sz="half" idx="10"/>
          </p:nvPr>
        </p:nvSpPr>
        <p:spPr/>
        <p:txBody>
          <a:bodyPr/>
          <a:lstStyle/>
          <a:p>
            <a:fld id="{5EEE398D-8090-4CDC-88BB-A718DACF7276}" type="datetimeFigureOut">
              <a:rPr lang="es-DO" smtClean="0"/>
              <a:t>4/4/2025</a:t>
            </a:fld>
            <a:endParaRPr lang="es-DO"/>
          </a:p>
        </p:txBody>
      </p:sp>
      <p:sp>
        <p:nvSpPr>
          <p:cNvPr id="6" name="Footer Placeholder 5">
            <a:extLst>
              <a:ext uri="{FF2B5EF4-FFF2-40B4-BE49-F238E27FC236}">
                <a16:creationId xmlns:a16="http://schemas.microsoft.com/office/drawing/2014/main" id="{74F0EF6D-9DD8-43F7-8C41-DCA948138B8E}"/>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1CB78326-5F31-4ED9-B8FC-BDDEF0764DA2}"/>
              </a:ext>
            </a:extLst>
          </p:cNvPr>
          <p:cNvSpPr>
            <a:spLocks noGrp="1"/>
          </p:cNvSpPr>
          <p:nvPr>
            <p:ph type="sldNum" sz="quarter" idx="12"/>
          </p:nvPr>
        </p:nvSpPr>
        <p:spPr/>
        <p:txBody>
          <a:bodyPr/>
          <a:lstStyle/>
          <a:p>
            <a:fld id="{9F2726F0-0726-4688-AD9B-F3B16A8E7762}" type="slidenum">
              <a:rPr lang="es-DO" smtClean="0"/>
              <a:t>‹Nº›</a:t>
            </a:fld>
            <a:endParaRPr lang="es-DO"/>
          </a:p>
        </p:txBody>
      </p:sp>
    </p:spTree>
    <p:extLst>
      <p:ext uri="{BB962C8B-B14F-4D97-AF65-F5344CB8AC3E}">
        <p14:creationId xmlns:p14="http://schemas.microsoft.com/office/powerpoint/2010/main" val="1015626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4711B-2F71-4177-B67F-75AFC2213D4C}"/>
              </a:ext>
            </a:extLst>
          </p:cNvPr>
          <p:cNvSpPr>
            <a:spLocks noGrp="1"/>
          </p:cNvSpPr>
          <p:nvPr>
            <p:ph type="title"/>
          </p:nvPr>
        </p:nvSpPr>
        <p:spPr>
          <a:xfrm>
            <a:off x="839788" y="365125"/>
            <a:ext cx="10515600" cy="1325563"/>
          </a:xfrm>
        </p:spPr>
        <p:txBody>
          <a:bodyPr/>
          <a:lstStyle/>
          <a:p>
            <a:r>
              <a:rPr lang="en-US"/>
              <a:t>Click to edit Master title style</a:t>
            </a:r>
            <a:endParaRPr lang="es-DO"/>
          </a:p>
        </p:txBody>
      </p:sp>
      <p:sp>
        <p:nvSpPr>
          <p:cNvPr id="3" name="Text Placeholder 2">
            <a:extLst>
              <a:ext uri="{FF2B5EF4-FFF2-40B4-BE49-F238E27FC236}">
                <a16:creationId xmlns:a16="http://schemas.microsoft.com/office/drawing/2014/main" id="{CD4E4875-5F96-4B42-8E03-6CBB03589C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5E7654-0155-40AF-A367-90374D2733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Text Placeholder 4">
            <a:extLst>
              <a:ext uri="{FF2B5EF4-FFF2-40B4-BE49-F238E27FC236}">
                <a16:creationId xmlns:a16="http://schemas.microsoft.com/office/drawing/2014/main" id="{DAF0CF64-65BA-4276-BEA6-C39F62FD9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818A1C-26F5-4755-BF48-5B2155AAF0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7" name="Date Placeholder 6">
            <a:extLst>
              <a:ext uri="{FF2B5EF4-FFF2-40B4-BE49-F238E27FC236}">
                <a16:creationId xmlns:a16="http://schemas.microsoft.com/office/drawing/2014/main" id="{3DF33062-CF0E-4279-B97A-AAD69D6063D3}"/>
              </a:ext>
            </a:extLst>
          </p:cNvPr>
          <p:cNvSpPr>
            <a:spLocks noGrp="1"/>
          </p:cNvSpPr>
          <p:nvPr>
            <p:ph type="dt" sz="half" idx="10"/>
          </p:nvPr>
        </p:nvSpPr>
        <p:spPr/>
        <p:txBody>
          <a:bodyPr/>
          <a:lstStyle/>
          <a:p>
            <a:fld id="{5EEE398D-8090-4CDC-88BB-A718DACF7276}" type="datetimeFigureOut">
              <a:rPr lang="es-DO" smtClean="0"/>
              <a:t>4/4/2025</a:t>
            </a:fld>
            <a:endParaRPr lang="es-DO"/>
          </a:p>
        </p:txBody>
      </p:sp>
      <p:sp>
        <p:nvSpPr>
          <p:cNvPr id="8" name="Footer Placeholder 7">
            <a:extLst>
              <a:ext uri="{FF2B5EF4-FFF2-40B4-BE49-F238E27FC236}">
                <a16:creationId xmlns:a16="http://schemas.microsoft.com/office/drawing/2014/main" id="{12761298-83C6-4CCA-82E0-8BAC94ABFE34}"/>
              </a:ext>
            </a:extLst>
          </p:cNvPr>
          <p:cNvSpPr>
            <a:spLocks noGrp="1"/>
          </p:cNvSpPr>
          <p:nvPr>
            <p:ph type="ftr" sz="quarter" idx="11"/>
          </p:nvPr>
        </p:nvSpPr>
        <p:spPr/>
        <p:txBody>
          <a:bodyPr/>
          <a:lstStyle/>
          <a:p>
            <a:endParaRPr lang="es-DO"/>
          </a:p>
        </p:txBody>
      </p:sp>
      <p:sp>
        <p:nvSpPr>
          <p:cNvPr id="9" name="Slide Number Placeholder 8">
            <a:extLst>
              <a:ext uri="{FF2B5EF4-FFF2-40B4-BE49-F238E27FC236}">
                <a16:creationId xmlns:a16="http://schemas.microsoft.com/office/drawing/2014/main" id="{32D6A207-BF11-44F0-BF1E-F28337630F17}"/>
              </a:ext>
            </a:extLst>
          </p:cNvPr>
          <p:cNvSpPr>
            <a:spLocks noGrp="1"/>
          </p:cNvSpPr>
          <p:nvPr>
            <p:ph type="sldNum" sz="quarter" idx="12"/>
          </p:nvPr>
        </p:nvSpPr>
        <p:spPr/>
        <p:txBody>
          <a:bodyPr/>
          <a:lstStyle/>
          <a:p>
            <a:fld id="{9F2726F0-0726-4688-AD9B-F3B16A8E7762}" type="slidenum">
              <a:rPr lang="es-DO" smtClean="0"/>
              <a:t>‹Nº›</a:t>
            </a:fld>
            <a:endParaRPr lang="es-DO"/>
          </a:p>
        </p:txBody>
      </p:sp>
    </p:spTree>
    <p:extLst>
      <p:ext uri="{BB962C8B-B14F-4D97-AF65-F5344CB8AC3E}">
        <p14:creationId xmlns:p14="http://schemas.microsoft.com/office/powerpoint/2010/main" val="2215708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8308-E204-459D-9DFE-C2E7D643C1EA}"/>
              </a:ext>
            </a:extLst>
          </p:cNvPr>
          <p:cNvSpPr>
            <a:spLocks noGrp="1"/>
          </p:cNvSpPr>
          <p:nvPr>
            <p:ph type="title"/>
          </p:nvPr>
        </p:nvSpPr>
        <p:spPr/>
        <p:txBody>
          <a:bodyPr/>
          <a:lstStyle/>
          <a:p>
            <a:r>
              <a:rPr lang="en-US"/>
              <a:t>Click to edit Master title style</a:t>
            </a:r>
            <a:endParaRPr lang="es-DO"/>
          </a:p>
        </p:txBody>
      </p:sp>
      <p:sp>
        <p:nvSpPr>
          <p:cNvPr id="3" name="Date Placeholder 2">
            <a:extLst>
              <a:ext uri="{FF2B5EF4-FFF2-40B4-BE49-F238E27FC236}">
                <a16:creationId xmlns:a16="http://schemas.microsoft.com/office/drawing/2014/main" id="{87CB4397-E8A3-4495-BAC8-DB7630BC4CB2}"/>
              </a:ext>
            </a:extLst>
          </p:cNvPr>
          <p:cNvSpPr>
            <a:spLocks noGrp="1"/>
          </p:cNvSpPr>
          <p:nvPr>
            <p:ph type="dt" sz="half" idx="10"/>
          </p:nvPr>
        </p:nvSpPr>
        <p:spPr/>
        <p:txBody>
          <a:bodyPr/>
          <a:lstStyle/>
          <a:p>
            <a:fld id="{5EEE398D-8090-4CDC-88BB-A718DACF7276}" type="datetimeFigureOut">
              <a:rPr lang="es-DO" smtClean="0"/>
              <a:t>4/4/2025</a:t>
            </a:fld>
            <a:endParaRPr lang="es-DO"/>
          </a:p>
        </p:txBody>
      </p:sp>
      <p:sp>
        <p:nvSpPr>
          <p:cNvPr id="4" name="Footer Placeholder 3">
            <a:extLst>
              <a:ext uri="{FF2B5EF4-FFF2-40B4-BE49-F238E27FC236}">
                <a16:creationId xmlns:a16="http://schemas.microsoft.com/office/drawing/2014/main" id="{AA5F946A-F494-4576-A56A-749485CE5087}"/>
              </a:ext>
            </a:extLst>
          </p:cNvPr>
          <p:cNvSpPr>
            <a:spLocks noGrp="1"/>
          </p:cNvSpPr>
          <p:nvPr>
            <p:ph type="ftr" sz="quarter" idx="11"/>
          </p:nvPr>
        </p:nvSpPr>
        <p:spPr/>
        <p:txBody>
          <a:bodyPr/>
          <a:lstStyle/>
          <a:p>
            <a:endParaRPr lang="es-DO"/>
          </a:p>
        </p:txBody>
      </p:sp>
      <p:sp>
        <p:nvSpPr>
          <p:cNvPr id="5" name="Slide Number Placeholder 4">
            <a:extLst>
              <a:ext uri="{FF2B5EF4-FFF2-40B4-BE49-F238E27FC236}">
                <a16:creationId xmlns:a16="http://schemas.microsoft.com/office/drawing/2014/main" id="{50119F2F-82FA-49A7-B1AD-C0717B201A9C}"/>
              </a:ext>
            </a:extLst>
          </p:cNvPr>
          <p:cNvSpPr>
            <a:spLocks noGrp="1"/>
          </p:cNvSpPr>
          <p:nvPr>
            <p:ph type="sldNum" sz="quarter" idx="12"/>
          </p:nvPr>
        </p:nvSpPr>
        <p:spPr/>
        <p:txBody>
          <a:bodyPr/>
          <a:lstStyle/>
          <a:p>
            <a:fld id="{9F2726F0-0726-4688-AD9B-F3B16A8E7762}" type="slidenum">
              <a:rPr lang="es-DO" smtClean="0"/>
              <a:t>‹Nº›</a:t>
            </a:fld>
            <a:endParaRPr lang="es-DO"/>
          </a:p>
        </p:txBody>
      </p:sp>
    </p:spTree>
    <p:extLst>
      <p:ext uri="{BB962C8B-B14F-4D97-AF65-F5344CB8AC3E}">
        <p14:creationId xmlns:p14="http://schemas.microsoft.com/office/powerpoint/2010/main" val="353060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F73C1C-2CC5-425D-86E9-93FF4417F213}"/>
              </a:ext>
            </a:extLst>
          </p:cNvPr>
          <p:cNvSpPr>
            <a:spLocks noGrp="1"/>
          </p:cNvSpPr>
          <p:nvPr>
            <p:ph type="dt" sz="half" idx="10"/>
          </p:nvPr>
        </p:nvSpPr>
        <p:spPr/>
        <p:txBody>
          <a:bodyPr/>
          <a:lstStyle/>
          <a:p>
            <a:fld id="{5EEE398D-8090-4CDC-88BB-A718DACF7276}" type="datetimeFigureOut">
              <a:rPr lang="es-DO" smtClean="0"/>
              <a:t>4/4/2025</a:t>
            </a:fld>
            <a:endParaRPr lang="es-DO"/>
          </a:p>
        </p:txBody>
      </p:sp>
      <p:sp>
        <p:nvSpPr>
          <p:cNvPr id="3" name="Footer Placeholder 2">
            <a:extLst>
              <a:ext uri="{FF2B5EF4-FFF2-40B4-BE49-F238E27FC236}">
                <a16:creationId xmlns:a16="http://schemas.microsoft.com/office/drawing/2014/main" id="{93D1512C-EC51-4401-B6F7-900663173517}"/>
              </a:ext>
            </a:extLst>
          </p:cNvPr>
          <p:cNvSpPr>
            <a:spLocks noGrp="1"/>
          </p:cNvSpPr>
          <p:nvPr>
            <p:ph type="ftr" sz="quarter" idx="11"/>
          </p:nvPr>
        </p:nvSpPr>
        <p:spPr/>
        <p:txBody>
          <a:bodyPr/>
          <a:lstStyle/>
          <a:p>
            <a:endParaRPr lang="es-DO"/>
          </a:p>
        </p:txBody>
      </p:sp>
      <p:sp>
        <p:nvSpPr>
          <p:cNvPr id="4" name="Slide Number Placeholder 3">
            <a:extLst>
              <a:ext uri="{FF2B5EF4-FFF2-40B4-BE49-F238E27FC236}">
                <a16:creationId xmlns:a16="http://schemas.microsoft.com/office/drawing/2014/main" id="{BC5ACFC4-5D04-4589-A7B7-20534A86F57F}"/>
              </a:ext>
            </a:extLst>
          </p:cNvPr>
          <p:cNvSpPr>
            <a:spLocks noGrp="1"/>
          </p:cNvSpPr>
          <p:nvPr>
            <p:ph type="sldNum" sz="quarter" idx="12"/>
          </p:nvPr>
        </p:nvSpPr>
        <p:spPr/>
        <p:txBody>
          <a:bodyPr/>
          <a:lstStyle/>
          <a:p>
            <a:fld id="{9F2726F0-0726-4688-AD9B-F3B16A8E7762}" type="slidenum">
              <a:rPr lang="es-DO" smtClean="0"/>
              <a:t>‹Nº›</a:t>
            </a:fld>
            <a:endParaRPr lang="es-DO"/>
          </a:p>
        </p:txBody>
      </p:sp>
    </p:spTree>
    <p:extLst>
      <p:ext uri="{BB962C8B-B14F-4D97-AF65-F5344CB8AC3E}">
        <p14:creationId xmlns:p14="http://schemas.microsoft.com/office/powerpoint/2010/main" val="3098244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F882-F2E3-4244-99ED-C23A1C666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Content Placeholder 2">
            <a:extLst>
              <a:ext uri="{FF2B5EF4-FFF2-40B4-BE49-F238E27FC236}">
                <a16:creationId xmlns:a16="http://schemas.microsoft.com/office/drawing/2014/main" id="{E20536E3-6234-4F00-B52B-F7C6773AF3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Text Placeholder 3">
            <a:extLst>
              <a:ext uri="{FF2B5EF4-FFF2-40B4-BE49-F238E27FC236}">
                <a16:creationId xmlns:a16="http://schemas.microsoft.com/office/drawing/2014/main" id="{706D5ABE-6ED9-4F70-9BB3-2C5A97240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A449B2-70DB-49DA-BBC8-4532620232F2}"/>
              </a:ext>
            </a:extLst>
          </p:cNvPr>
          <p:cNvSpPr>
            <a:spLocks noGrp="1"/>
          </p:cNvSpPr>
          <p:nvPr>
            <p:ph type="dt" sz="half" idx="10"/>
          </p:nvPr>
        </p:nvSpPr>
        <p:spPr/>
        <p:txBody>
          <a:bodyPr/>
          <a:lstStyle/>
          <a:p>
            <a:fld id="{5EEE398D-8090-4CDC-88BB-A718DACF7276}" type="datetimeFigureOut">
              <a:rPr lang="es-DO" smtClean="0"/>
              <a:t>4/4/2025</a:t>
            </a:fld>
            <a:endParaRPr lang="es-DO"/>
          </a:p>
        </p:txBody>
      </p:sp>
      <p:sp>
        <p:nvSpPr>
          <p:cNvPr id="6" name="Footer Placeholder 5">
            <a:extLst>
              <a:ext uri="{FF2B5EF4-FFF2-40B4-BE49-F238E27FC236}">
                <a16:creationId xmlns:a16="http://schemas.microsoft.com/office/drawing/2014/main" id="{D15FC0DF-8AE4-4D8A-BC87-F3835302D855}"/>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09014269-1DFC-422A-85B1-768C60FB3921}"/>
              </a:ext>
            </a:extLst>
          </p:cNvPr>
          <p:cNvSpPr>
            <a:spLocks noGrp="1"/>
          </p:cNvSpPr>
          <p:nvPr>
            <p:ph type="sldNum" sz="quarter" idx="12"/>
          </p:nvPr>
        </p:nvSpPr>
        <p:spPr/>
        <p:txBody>
          <a:bodyPr/>
          <a:lstStyle/>
          <a:p>
            <a:fld id="{9F2726F0-0726-4688-AD9B-F3B16A8E7762}" type="slidenum">
              <a:rPr lang="es-DO" smtClean="0"/>
              <a:t>‹Nº›</a:t>
            </a:fld>
            <a:endParaRPr lang="es-DO"/>
          </a:p>
        </p:txBody>
      </p:sp>
    </p:spTree>
    <p:extLst>
      <p:ext uri="{BB962C8B-B14F-4D97-AF65-F5344CB8AC3E}">
        <p14:creationId xmlns:p14="http://schemas.microsoft.com/office/powerpoint/2010/main" val="2357938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E45F-CB63-4A7A-AA28-76E8297E4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Picture Placeholder 2">
            <a:extLst>
              <a:ext uri="{FF2B5EF4-FFF2-40B4-BE49-F238E27FC236}">
                <a16:creationId xmlns:a16="http://schemas.microsoft.com/office/drawing/2014/main" id="{14B92D04-5A07-48E9-A66B-E55837C4B7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Text Placeholder 3">
            <a:extLst>
              <a:ext uri="{FF2B5EF4-FFF2-40B4-BE49-F238E27FC236}">
                <a16:creationId xmlns:a16="http://schemas.microsoft.com/office/drawing/2014/main" id="{24664903-9AE9-4D7F-9C09-211FC9125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16536-EADF-4481-A443-E2F30C011576}"/>
              </a:ext>
            </a:extLst>
          </p:cNvPr>
          <p:cNvSpPr>
            <a:spLocks noGrp="1"/>
          </p:cNvSpPr>
          <p:nvPr>
            <p:ph type="dt" sz="half" idx="10"/>
          </p:nvPr>
        </p:nvSpPr>
        <p:spPr/>
        <p:txBody>
          <a:bodyPr/>
          <a:lstStyle/>
          <a:p>
            <a:fld id="{5EEE398D-8090-4CDC-88BB-A718DACF7276}" type="datetimeFigureOut">
              <a:rPr lang="es-DO" smtClean="0"/>
              <a:t>4/4/2025</a:t>
            </a:fld>
            <a:endParaRPr lang="es-DO"/>
          </a:p>
        </p:txBody>
      </p:sp>
      <p:sp>
        <p:nvSpPr>
          <p:cNvPr id="6" name="Footer Placeholder 5">
            <a:extLst>
              <a:ext uri="{FF2B5EF4-FFF2-40B4-BE49-F238E27FC236}">
                <a16:creationId xmlns:a16="http://schemas.microsoft.com/office/drawing/2014/main" id="{4F54A385-59FA-4F03-8474-F90386BD811C}"/>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9834DE14-ED10-4EE4-955D-F01262A52D21}"/>
              </a:ext>
            </a:extLst>
          </p:cNvPr>
          <p:cNvSpPr>
            <a:spLocks noGrp="1"/>
          </p:cNvSpPr>
          <p:nvPr>
            <p:ph type="sldNum" sz="quarter" idx="12"/>
          </p:nvPr>
        </p:nvSpPr>
        <p:spPr/>
        <p:txBody>
          <a:bodyPr/>
          <a:lstStyle/>
          <a:p>
            <a:fld id="{9F2726F0-0726-4688-AD9B-F3B16A8E7762}" type="slidenum">
              <a:rPr lang="es-DO" smtClean="0"/>
              <a:t>‹Nº›</a:t>
            </a:fld>
            <a:endParaRPr lang="es-DO"/>
          </a:p>
        </p:txBody>
      </p:sp>
    </p:spTree>
    <p:extLst>
      <p:ext uri="{BB962C8B-B14F-4D97-AF65-F5344CB8AC3E}">
        <p14:creationId xmlns:p14="http://schemas.microsoft.com/office/powerpoint/2010/main" val="4175839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9C245E-D23E-45EF-8A9F-A2769E44AF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DO"/>
          </a:p>
        </p:txBody>
      </p:sp>
      <p:sp>
        <p:nvSpPr>
          <p:cNvPr id="3" name="Text Placeholder 2">
            <a:extLst>
              <a:ext uri="{FF2B5EF4-FFF2-40B4-BE49-F238E27FC236}">
                <a16:creationId xmlns:a16="http://schemas.microsoft.com/office/drawing/2014/main" id="{E5929A09-0C34-493F-B457-C365D3CA2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EA24C8DC-A4A2-40B2-9B05-A6B92C932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E398D-8090-4CDC-88BB-A718DACF7276}" type="datetimeFigureOut">
              <a:rPr lang="es-DO" smtClean="0"/>
              <a:t>4/4/2025</a:t>
            </a:fld>
            <a:endParaRPr lang="es-DO"/>
          </a:p>
        </p:txBody>
      </p:sp>
      <p:sp>
        <p:nvSpPr>
          <p:cNvPr id="5" name="Footer Placeholder 4">
            <a:extLst>
              <a:ext uri="{FF2B5EF4-FFF2-40B4-BE49-F238E27FC236}">
                <a16:creationId xmlns:a16="http://schemas.microsoft.com/office/drawing/2014/main" id="{823A6627-0F72-4E7E-9943-3155F32581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Slide Number Placeholder 5">
            <a:extLst>
              <a:ext uri="{FF2B5EF4-FFF2-40B4-BE49-F238E27FC236}">
                <a16:creationId xmlns:a16="http://schemas.microsoft.com/office/drawing/2014/main" id="{3C45AF21-E61A-453F-8C03-B4765F9463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2726F0-0726-4688-AD9B-F3B16A8E7762}" type="slidenum">
              <a:rPr lang="es-DO" smtClean="0"/>
              <a:t>‹Nº›</a:t>
            </a:fld>
            <a:endParaRPr lang="es-DO"/>
          </a:p>
        </p:txBody>
      </p:sp>
    </p:spTree>
    <p:extLst>
      <p:ext uri="{BB962C8B-B14F-4D97-AF65-F5344CB8AC3E}">
        <p14:creationId xmlns:p14="http://schemas.microsoft.com/office/powerpoint/2010/main" val="3888571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3.gif"/><Relationship Id="rId3" Type="http://schemas.openxmlformats.org/officeDocument/2006/relationships/image" Target="../media/image2.png"/><Relationship Id="rId21" Type="http://schemas.openxmlformats.org/officeDocument/2006/relationships/image" Target="../media/image16.png"/><Relationship Id="rId7" Type="http://schemas.openxmlformats.org/officeDocument/2006/relationships/image" Target="../media/image5.png"/><Relationship Id="rId12" Type="http://schemas.microsoft.com/office/2007/relationships/hdphoto" Target="../media/hdphoto2.wdp"/><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hyperlink" Target="https://www.youtube.com/@JuancitoPenaV" TargetMode="External"/><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microsoft.com/office/2007/relationships/hdphoto" Target="../media/hdphoto3.wdp"/><Relationship Id="rId23"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s-es/previous-versions/xamarin/" TargetMode="External"/><Relationship Id="rId2" Type="http://schemas.openxmlformats.org/officeDocument/2006/relationships/hyperlink" Target="https://learn.microsoft.com/es-es/dotnet/maui/get-started/first-app?view=net-maui-9.0&amp;tabs=vswin&amp;pivots=devices-android"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7.xml"/><Relationship Id="rId4" Type="http://schemas.openxmlformats.org/officeDocument/2006/relationships/image" Target="../media/image55.tmp"/></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hyperlink" Target="https://icon-icons.com/"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hyperlink" Target="https://icon-icons.com/" TargetMode="External"/><Relationship Id="rId1" Type="http://schemas.openxmlformats.org/officeDocument/2006/relationships/slideLayout" Target="../slideLayouts/slideLayout7.xml"/><Relationship Id="rId4" Type="http://schemas.openxmlformats.org/officeDocument/2006/relationships/image" Target="../media/image62.tm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7.xml"/><Relationship Id="rId5" Type="http://schemas.openxmlformats.org/officeDocument/2006/relationships/image" Target="../media/image66.tmp"/><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0.tmp"/><Relationship Id="rId7" Type="http://schemas.openxmlformats.org/officeDocument/2006/relationships/image" Target="../media/image74.tmp"/><Relationship Id="rId2" Type="http://schemas.openxmlformats.org/officeDocument/2006/relationships/image" Target="../media/image69.tmp"/><Relationship Id="rId1" Type="http://schemas.openxmlformats.org/officeDocument/2006/relationships/slideLayout" Target="../slideLayouts/slideLayout7.xml"/><Relationship Id="rId6" Type="http://schemas.openxmlformats.org/officeDocument/2006/relationships/image" Target="../media/image73.tmp"/><Relationship Id="rId5" Type="http://schemas.openxmlformats.org/officeDocument/2006/relationships/image" Target="../media/image72.tmp"/><Relationship Id="rId4" Type="http://schemas.openxmlformats.org/officeDocument/2006/relationships/image" Target="../media/image71.tmp"/></Relationships>
</file>

<file path=ppt/slides/_rels/slide42.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3.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458" y="1775518"/>
            <a:ext cx="3031198" cy="3111476"/>
          </a:xfrm>
          <a:prstGeom prst="rect">
            <a:avLst/>
          </a:prstGeom>
        </p:spPr>
      </p:pic>
      <p:sp>
        <p:nvSpPr>
          <p:cNvPr id="4" name="TextBox 3">
            <a:extLst>
              <a:ext uri="{FF2B5EF4-FFF2-40B4-BE49-F238E27FC236}">
                <a16:creationId xmlns:a16="http://schemas.microsoft.com/office/drawing/2014/main" id="{DC541D45-79C1-4082-A8B3-69CB6093F516}"/>
              </a:ext>
            </a:extLst>
          </p:cNvPr>
          <p:cNvSpPr txBox="1"/>
          <p:nvPr/>
        </p:nvSpPr>
        <p:spPr>
          <a:xfrm>
            <a:off x="4661684" y="4679890"/>
            <a:ext cx="2455033" cy="1200329"/>
          </a:xfrm>
          <a:prstGeom prst="rect">
            <a:avLst/>
          </a:prstGeom>
          <a:noFill/>
        </p:spPr>
        <p:txBody>
          <a:bodyPr wrap="square" rtlCol="0">
            <a:spAutoFit/>
          </a:bodyPr>
          <a:lstStyle/>
          <a:p>
            <a:pPr algn="ctr"/>
            <a:r>
              <a:rPr lang="en-US" sz="3200" b="1" dirty="0">
                <a:solidFill>
                  <a:srgbClr val="FF0000"/>
                </a:solidFill>
              </a:rPr>
              <a:t>Juancito</a:t>
            </a:r>
          </a:p>
          <a:p>
            <a:pPr algn="ctr"/>
            <a:r>
              <a:rPr lang="en-US" sz="4000" b="1" dirty="0">
                <a:effectLst>
                  <a:outerShdw blurRad="38100" dist="38100" dir="2700000" algn="tl">
                    <a:srgbClr val="000000">
                      <a:alpha val="43137"/>
                    </a:srgbClr>
                  </a:outerShdw>
                </a:effectLst>
              </a:rPr>
              <a:t> </a:t>
            </a:r>
            <a:r>
              <a:rPr lang="en-US" sz="4000" b="1" dirty="0">
                <a:solidFill>
                  <a:schemeClr val="accent4"/>
                </a:solidFill>
                <a:effectLst>
                  <a:outerShdw blurRad="38100" dist="38100" dir="2700000" algn="tl">
                    <a:srgbClr val="000000">
                      <a:alpha val="43137"/>
                    </a:srgbClr>
                  </a:outerShdw>
                </a:effectLst>
              </a:rPr>
              <a:t>Peña V.</a:t>
            </a:r>
            <a:endParaRPr lang="es-DO" sz="4000" b="1" dirty="0">
              <a:solidFill>
                <a:schemeClr val="accent4"/>
              </a:solidFill>
              <a:effectLst>
                <a:outerShdw blurRad="38100" dist="38100" dir="2700000" algn="tl">
                  <a:srgbClr val="000000">
                    <a:alpha val="43137"/>
                  </a:srgbClr>
                </a:outerShdw>
              </a:effectLst>
            </a:endParaRPr>
          </a:p>
        </p:txBody>
      </p:sp>
      <p:pic>
        <p:nvPicPr>
          <p:cNvPr id="1026" name="Picture 2" descr="system, users, user Icon">
            <a:extLst>
              <a:ext uri="{FF2B5EF4-FFF2-40B4-BE49-F238E27FC236}">
                <a16:creationId xmlns:a16="http://schemas.microsoft.com/office/drawing/2014/main" id="{DC53BBE1-18A8-400B-83BA-8C1C605BA19E}"/>
              </a:ext>
            </a:extLst>
          </p:cNvPr>
          <p:cNvPicPr>
            <a:picLocks noChangeAspect="1" noChangeArrowheads="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155311" y="232137"/>
            <a:ext cx="747959" cy="747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9582" y="679134"/>
            <a:ext cx="239235" cy="2392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0428" y="1104888"/>
            <a:ext cx="187772" cy="1877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649131" y="816273"/>
            <a:ext cx="2371322" cy="307777"/>
          </a:xfrm>
          <a:prstGeom prst="rect">
            <a:avLst/>
          </a:prstGeom>
          <a:noFill/>
        </p:spPr>
        <p:txBody>
          <a:bodyPr wrap="square" rtlCol="0">
            <a:spAutoFit/>
          </a:bodyPr>
          <a:lstStyle/>
          <a:p>
            <a:pPr algn="ctr"/>
            <a:r>
              <a:rPr lang="en-US" sz="1400" dirty="0"/>
              <a:t>Santo Domingo, R.D.</a:t>
            </a:r>
            <a:endParaRPr lang="es-DO" sz="1400"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682847" y="1259366"/>
            <a:ext cx="2332126" cy="307777"/>
          </a:xfrm>
          <a:prstGeom prst="rect">
            <a:avLst/>
          </a:prstGeom>
          <a:noFill/>
        </p:spPr>
        <p:txBody>
          <a:bodyPr wrap="square" rtlCol="0">
            <a:spAutoFit/>
          </a:bodyPr>
          <a:lstStyle/>
          <a:p>
            <a:pPr algn="ctr"/>
            <a:r>
              <a:rPr lang="en-US" sz="1400" dirty="0"/>
              <a:t>Juancito.pena@gmail.com</a:t>
            </a:r>
            <a:endParaRPr lang="es-DO"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790" y="198116"/>
            <a:ext cx="883276" cy="883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2080" y="39826"/>
            <a:ext cx="567425" cy="567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6206" y="3578965"/>
            <a:ext cx="755071" cy="75507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467838" y="3431806"/>
            <a:ext cx="1288477" cy="1235367"/>
            <a:chOff x="9848434" y="3868645"/>
            <a:chExt cx="1395412" cy="1400174"/>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48434" y="3868645"/>
              <a:ext cx="1395412" cy="140017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CF3C44F8-5241-47DA-8294-5CEF46E3A09A}"/>
              </a:ext>
            </a:extLst>
          </p:cNvPr>
          <p:cNvSpPr txBox="1"/>
          <p:nvPr/>
        </p:nvSpPr>
        <p:spPr>
          <a:xfrm>
            <a:off x="7827575" y="1002181"/>
            <a:ext cx="4329991" cy="1138773"/>
          </a:xfrm>
          <a:prstGeom prst="rect">
            <a:avLst/>
          </a:prstGeom>
          <a:noFill/>
        </p:spPr>
        <p:txBody>
          <a:bodyPr wrap="square" rtlCol="0">
            <a:spAutoFit/>
          </a:bodyPr>
          <a:lstStyle/>
          <a:p>
            <a:pPr algn="ctr"/>
            <a:r>
              <a:rPr lang="en-US" sz="1600" dirty="0"/>
              <a:t>Ingeniero en Sistemas y Computación</a:t>
            </a:r>
          </a:p>
          <a:p>
            <a:pPr algn="ctr"/>
            <a:r>
              <a:rPr lang="en-US" sz="1600" dirty="0"/>
              <a:t>Post-Grado en Ingeniería de Software</a:t>
            </a:r>
          </a:p>
          <a:p>
            <a:pPr algn="ctr"/>
            <a:r>
              <a:rPr lang="en-US" sz="1600" dirty="0"/>
              <a:t>Maestría en Sistemas Mención Gerencial</a:t>
            </a:r>
          </a:p>
          <a:p>
            <a:pPr algn="ctr"/>
            <a:r>
              <a:rPr lang="es-DO" sz="2000" b="1" dirty="0"/>
              <a:t>Universidad Dominicana O&amp;M</a:t>
            </a: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7450609" y="1142344"/>
            <a:ext cx="873053" cy="83480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21171" y="639754"/>
            <a:ext cx="2629619" cy="1734064"/>
            <a:chOff x="6688679" y="639754"/>
            <a:chExt cx="2762111" cy="1968502"/>
          </a:xfrm>
        </p:grpSpPr>
        <p:cxnSp>
          <p:nvCxnSpPr>
            <p:cNvPr id="43" name="Straight Arrow Connector 42">
              <a:extLst>
                <a:ext uri="{FF2B5EF4-FFF2-40B4-BE49-F238E27FC236}">
                  <a16:creationId xmlns:a16="http://schemas.microsoft.com/office/drawing/2014/main" id="{91F03A2E-8ECC-4CC0-851D-DA73D5FF4E26}"/>
                </a:ext>
              </a:extLst>
            </p:cNvPr>
            <p:cNvCxnSpPr>
              <a:cxnSpLocks/>
              <a:endCxn id="1036" idx="1"/>
            </p:cNvCxnSpPr>
            <p:nvPr/>
          </p:nvCxnSpPr>
          <p:spPr>
            <a:xfrm>
              <a:off x="7819348" y="639754"/>
              <a:ext cx="1631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p:cNvCxnSpPr>
            <p:nvPr/>
          </p:nvCxnSpPr>
          <p:spPr>
            <a:xfrm flipV="1">
              <a:off x="6688679" y="639754"/>
              <a:ext cx="1130669" cy="196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EB93BFC-90F9-466D-BA42-C7960A5E3BBF}"/>
              </a:ext>
            </a:extLst>
          </p:cNvPr>
          <p:cNvCxnSpPr>
            <a:cxnSpLocks/>
          </p:cNvCxnSpPr>
          <p:nvPr/>
        </p:nvCxnSpPr>
        <p:spPr>
          <a:xfrm flipH="1" flipV="1">
            <a:off x="3689477" y="656867"/>
            <a:ext cx="1237981" cy="1716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940FBC-F590-4A09-9427-8DB96C607050}"/>
              </a:ext>
            </a:extLst>
          </p:cNvPr>
          <p:cNvCxnSpPr>
            <a:cxnSpLocks/>
            <a:endCxn id="1026" idx="3"/>
          </p:cNvCxnSpPr>
          <p:nvPr/>
        </p:nvCxnSpPr>
        <p:spPr>
          <a:xfrm flipH="1" flipV="1">
            <a:off x="1903270" y="606117"/>
            <a:ext cx="1786207" cy="50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04C83C-9209-49E8-B6E0-50009DA0ADAE}"/>
              </a:ext>
            </a:extLst>
          </p:cNvPr>
          <p:cNvCxnSpPr>
            <a:cxnSpLocks/>
          </p:cNvCxnSpPr>
          <p:nvPr/>
        </p:nvCxnSpPr>
        <p:spPr>
          <a:xfrm flipH="1">
            <a:off x="2506143" y="3539217"/>
            <a:ext cx="1968650" cy="299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84" idx="3"/>
          </p:cNvCxnSpPr>
          <p:nvPr/>
        </p:nvCxnSpPr>
        <p:spPr>
          <a:xfrm>
            <a:off x="7378656" y="3331256"/>
            <a:ext cx="2039177" cy="308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mobile, phone Icon">
            <a:extLst>
              <a:ext uri="{FF2B5EF4-FFF2-40B4-BE49-F238E27FC236}">
                <a16:creationId xmlns:a16="http://schemas.microsoft.com/office/drawing/2014/main" id="{1B9A1A24-205A-4EF1-8BC6-BFD901BEA9BF}"/>
              </a:ext>
            </a:extLst>
          </p:cNvPr>
          <p:cNvPicPr>
            <a:picLocks noChangeAspect="1" noChangeArrowheads="1"/>
          </p:cNvPicPr>
          <p:nvPr/>
        </p:nvPicPr>
        <p:blipFill>
          <a:blip r:embed="rId14" cstate="print">
            <a:duotone>
              <a:schemeClr val="accent4">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56117" y="1554974"/>
            <a:ext cx="266166" cy="266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064D2-F5F9-40C3-85B1-51A86AAA7D9B}"/>
              </a:ext>
            </a:extLst>
          </p:cNvPr>
          <p:cNvSpPr txBox="1"/>
          <p:nvPr/>
        </p:nvSpPr>
        <p:spPr>
          <a:xfrm>
            <a:off x="5127351" y="1798456"/>
            <a:ext cx="1470288" cy="307777"/>
          </a:xfrm>
          <a:prstGeom prst="rect">
            <a:avLst/>
          </a:prstGeom>
          <a:noFill/>
        </p:spPr>
        <p:txBody>
          <a:bodyPr wrap="square" rtlCol="0">
            <a:spAutoFit/>
          </a:bodyPr>
          <a:lstStyle/>
          <a:p>
            <a:pPr algn="ctr"/>
            <a:r>
              <a:rPr lang="en-US" sz="1400" dirty="0"/>
              <a:t>809-767-9290</a:t>
            </a:r>
            <a:endParaRPr lang="es-DO" sz="1400" dirty="0"/>
          </a:p>
        </p:txBody>
      </p:sp>
      <p:sp>
        <p:nvSpPr>
          <p:cNvPr id="44" name="TextBox 43">
            <a:extLst>
              <a:ext uri="{FF2B5EF4-FFF2-40B4-BE49-F238E27FC236}">
                <a16:creationId xmlns:a16="http://schemas.microsoft.com/office/drawing/2014/main" id="{DC19DE7D-F1D2-4E89-918E-449F6715E362}"/>
              </a:ext>
            </a:extLst>
          </p:cNvPr>
          <p:cNvSpPr txBox="1"/>
          <p:nvPr/>
        </p:nvSpPr>
        <p:spPr>
          <a:xfrm>
            <a:off x="188555" y="1134287"/>
            <a:ext cx="3860258" cy="2062103"/>
          </a:xfrm>
          <a:prstGeom prst="rect">
            <a:avLst/>
          </a:prstGeom>
          <a:noFill/>
        </p:spPr>
        <p:txBody>
          <a:bodyPr wrap="square" rtlCol="0">
            <a:spAutoFit/>
          </a:bodyPr>
          <a:lstStyle>
            <a:defPPr>
              <a:defRPr lang="es-ES"/>
            </a:defPPr>
            <a:lvl1pPr algn="ctr">
              <a:defRPr sz="1600"/>
            </a:lvl1pPr>
          </a:lstStyle>
          <a:p>
            <a:r>
              <a:rPr lang="es-ES" dirty="0"/>
              <a:t>Me apasiona la tecnología 💻 y el análisis de datos 📊 con herramientas como </a:t>
            </a:r>
            <a:r>
              <a:rPr lang="es-ES" b="1" dirty="0"/>
              <a:t>Excel, SQL, R, Python y RapidMiner</a:t>
            </a:r>
            <a:r>
              <a:rPr lang="es-ES" dirty="0"/>
              <a:t>. Disfruto </a:t>
            </a:r>
            <a:r>
              <a:rPr lang="es-ES" b="1" dirty="0"/>
              <a:t>creando visualizaciones impactantes en Power BI </a:t>
            </a:r>
            <a:r>
              <a:rPr lang="es-ES" dirty="0"/>
              <a:t>📈 y desarrollando en </a:t>
            </a:r>
            <a:r>
              <a:rPr lang="es-ES" b="1" dirty="0"/>
              <a:t>front-end y back-end</a:t>
            </a:r>
            <a:r>
              <a:rPr lang="es-ES" dirty="0"/>
              <a:t>. Además, me encanta enseñar 📚 y compartir mis conocimientos, transmitiendo lo que aprendo cada día.</a:t>
            </a:r>
            <a:endParaRPr lang="es-DO" dirty="0"/>
          </a:p>
        </p:txBody>
      </p:sp>
      <p:grpSp>
        <p:nvGrpSpPr>
          <p:cNvPr id="2" name="Group 1">
            <a:extLst>
              <a:ext uri="{FF2B5EF4-FFF2-40B4-BE49-F238E27FC236}">
                <a16:creationId xmlns:a16="http://schemas.microsoft.com/office/drawing/2014/main" id="{ACEF821F-7E9A-4E17-8406-1B79A79D09B1}"/>
              </a:ext>
            </a:extLst>
          </p:cNvPr>
          <p:cNvGrpSpPr/>
          <p:nvPr/>
        </p:nvGrpSpPr>
        <p:grpSpPr>
          <a:xfrm>
            <a:off x="216979" y="4492812"/>
            <a:ext cx="4504550" cy="1815882"/>
            <a:chOff x="207228" y="4408428"/>
            <a:chExt cx="4302116" cy="1815882"/>
          </a:xfrm>
        </p:grpSpPr>
        <p:sp>
          <p:nvSpPr>
            <p:cNvPr id="45" name="Rectangle: Rounded Corners 44">
              <a:extLst>
                <a:ext uri="{FF2B5EF4-FFF2-40B4-BE49-F238E27FC236}">
                  <a16:creationId xmlns:a16="http://schemas.microsoft.com/office/drawing/2014/main" id="{FBA872AB-FEB7-4EAB-A3B5-3A89A475FF2A}"/>
                </a:ext>
              </a:extLst>
            </p:cNvPr>
            <p:cNvSpPr/>
            <p:nvPr/>
          </p:nvSpPr>
          <p:spPr>
            <a:xfrm>
              <a:off x="2702269" y="444663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Rectangle: Rounded Corners 45">
              <a:extLst>
                <a:ext uri="{FF2B5EF4-FFF2-40B4-BE49-F238E27FC236}">
                  <a16:creationId xmlns:a16="http://schemas.microsoft.com/office/drawing/2014/main" id="{71BE2E38-64A9-407B-9EA8-85A1634DC480}"/>
                </a:ext>
              </a:extLst>
            </p:cNvPr>
            <p:cNvSpPr/>
            <p:nvPr/>
          </p:nvSpPr>
          <p:spPr>
            <a:xfrm>
              <a:off x="2702269" y="470521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Rectangle: Rounded Corners 46">
              <a:extLst>
                <a:ext uri="{FF2B5EF4-FFF2-40B4-BE49-F238E27FC236}">
                  <a16:creationId xmlns:a16="http://schemas.microsoft.com/office/drawing/2014/main" id="{F713EDD2-594F-45DB-8718-F6DB6698EB47}"/>
                </a:ext>
              </a:extLst>
            </p:cNvPr>
            <p:cNvSpPr/>
            <p:nvPr/>
          </p:nvSpPr>
          <p:spPr>
            <a:xfrm>
              <a:off x="2709359" y="4955755"/>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Rectangle: Rounded Corners 47">
              <a:extLst>
                <a:ext uri="{FF2B5EF4-FFF2-40B4-BE49-F238E27FC236}">
                  <a16:creationId xmlns:a16="http://schemas.microsoft.com/office/drawing/2014/main" id="{F3E9DC2F-0A09-43B7-BC0E-17CA38407C73}"/>
                </a:ext>
              </a:extLst>
            </p:cNvPr>
            <p:cNvSpPr/>
            <p:nvPr/>
          </p:nvSpPr>
          <p:spPr>
            <a:xfrm>
              <a:off x="2702269" y="521009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Rectangle: Rounded Corners 48">
              <a:extLst>
                <a:ext uri="{FF2B5EF4-FFF2-40B4-BE49-F238E27FC236}">
                  <a16:creationId xmlns:a16="http://schemas.microsoft.com/office/drawing/2014/main" id="{1A7ED2C2-FB9F-4BAD-A466-4A77BF2EDAF9}"/>
                </a:ext>
              </a:extLst>
            </p:cNvPr>
            <p:cNvSpPr/>
            <p:nvPr/>
          </p:nvSpPr>
          <p:spPr>
            <a:xfrm>
              <a:off x="2709359" y="545703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0" name="TextBox 49">
              <a:extLst>
                <a:ext uri="{FF2B5EF4-FFF2-40B4-BE49-F238E27FC236}">
                  <a16:creationId xmlns:a16="http://schemas.microsoft.com/office/drawing/2014/main" id="{CFE4D9BF-C961-4EAC-9AF7-4FA08CC010F2}"/>
                </a:ext>
              </a:extLst>
            </p:cNvPr>
            <p:cNvSpPr txBox="1"/>
            <p:nvPr/>
          </p:nvSpPr>
          <p:spPr>
            <a:xfrm>
              <a:off x="207228" y="4408428"/>
              <a:ext cx="2808722" cy="1815882"/>
            </a:xfrm>
            <a:prstGeom prst="rect">
              <a:avLst/>
            </a:prstGeom>
            <a:noFill/>
          </p:spPr>
          <p:txBody>
            <a:bodyPr wrap="square" rtlCol="0">
              <a:spAutoFit/>
            </a:bodyPr>
            <a:lstStyle/>
            <a:p>
              <a:pPr marL="342900" indent="-342900" algn="just">
                <a:buFont typeface="Wingdings" panose="05000000000000000000" pitchFamily="2" charset="2"/>
                <a:buChar char="ü"/>
              </a:pPr>
              <a:r>
                <a:rPr lang="en-US" sz="1600" dirty="0"/>
                <a:t>C#, SQL, Crystal Report.</a:t>
              </a:r>
            </a:p>
            <a:p>
              <a:pPr marL="342900" indent="-342900" algn="just">
                <a:buFont typeface="Wingdings" panose="05000000000000000000" pitchFamily="2" charset="2"/>
                <a:buChar char="ü"/>
              </a:pPr>
              <a:r>
                <a:rPr lang="en-US" sz="1600" dirty="0"/>
                <a:t>HTML, CSS, Javascript.</a:t>
              </a:r>
            </a:p>
            <a:p>
              <a:pPr marL="342900" indent="-342900" algn="just">
                <a:buFont typeface="Wingdings" panose="05000000000000000000" pitchFamily="2" charset="2"/>
                <a:buChar char="ü"/>
              </a:pPr>
              <a:r>
                <a:rPr lang="en-US" sz="1600" dirty="0"/>
                <a:t>PHP, Python,  SQL. </a:t>
              </a:r>
            </a:p>
            <a:p>
              <a:pPr marL="342900" indent="-342900" algn="just">
                <a:buFont typeface="Wingdings" panose="05000000000000000000" pitchFamily="2" charset="2"/>
                <a:buChar char="ü"/>
              </a:pPr>
              <a:r>
                <a:rPr lang="en-US" sz="1600" dirty="0"/>
                <a:t>Power BI, Excel.</a:t>
              </a:r>
            </a:p>
            <a:p>
              <a:pPr marL="342900" indent="-342900" algn="just">
                <a:buFont typeface="Wingdings" panose="05000000000000000000" pitchFamily="2" charset="2"/>
                <a:buChar char="ü"/>
              </a:pPr>
              <a:r>
                <a:rPr lang="en-US" sz="1600" dirty="0"/>
                <a:t>RapidMiner, R, Python.</a:t>
              </a:r>
            </a:p>
            <a:p>
              <a:pPr marL="342900" indent="-342900" algn="just">
                <a:buFont typeface="Wingdings" panose="05000000000000000000" pitchFamily="2" charset="2"/>
                <a:buChar char="ü"/>
              </a:pPr>
              <a:r>
                <a:rPr lang="en-US" sz="1600" dirty="0"/>
                <a:t>XAMARIN, C#, XAML</a:t>
              </a:r>
            </a:p>
            <a:p>
              <a:pPr marL="342900" indent="-342900" algn="just">
                <a:buFont typeface="Wingdings" panose="05000000000000000000" pitchFamily="2" charset="2"/>
                <a:buChar char="ü"/>
              </a:pPr>
              <a:r>
                <a:rPr lang="es-DO" sz="1400" dirty="0"/>
                <a:t>Macola, Sap., MSeller</a:t>
              </a:r>
            </a:p>
          </p:txBody>
        </p:sp>
        <p:sp>
          <p:nvSpPr>
            <p:cNvPr id="52" name="Rectangle: Rounded Corners 51">
              <a:extLst>
                <a:ext uri="{FF2B5EF4-FFF2-40B4-BE49-F238E27FC236}">
                  <a16:creationId xmlns:a16="http://schemas.microsoft.com/office/drawing/2014/main" id="{76894753-18F2-455B-A773-A23C29799ADF}"/>
                </a:ext>
              </a:extLst>
            </p:cNvPr>
            <p:cNvSpPr/>
            <p:nvPr/>
          </p:nvSpPr>
          <p:spPr>
            <a:xfrm>
              <a:off x="2705815" y="4450872"/>
              <a:ext cx="1062921" cy="20313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3" name="Rectangle: Rounded Corners 52">
              <a:extLst>
                <a:ext uri="{FF2B5EF4-FFF2-40B4-BE49-F238E27FC236}">
                  <a16:creationId xmlns:a16="http://schemas.microsoft.com/office/drawing/2014/main" id="{03BF2A51-BF50-4B93-AB79-0CE7B60F9BAC}"/>
                </a:ext>
              </a:extLst>
            </p:cNvPr>
            <p:cNvSpPr/>
            <p:nvPr/>
          </p:nvSpPr>
          <p:spPr>
            <a:xfrm>
              <a:off x="2705815" y="4709449"/>
              <a:ext cx="1256105" cy="18869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4" name="Rectangle: Rounded Corners 53">
              <a:extLst>
                <a:ext uri="{FF2B5EF4-FFF2-40B4-BE49-F238E27FC236}">
                  <a16:creationId xmlns:a16="http://schemas.microsoft.com/office/drawing/2014/main" id="{0F8D6A14-909E-4A0B-83CB-409FCF1D59CB}"/>
                </a:ext>
              </a:extLst>
            </p:cNvPr>
            <p:cNvSpPr/>
            <p:nvPr/>
          </p:nvSpPr>
          <p:spPr>
            <a:xfrm>
              <a:off x="2712905" y="4959987"/>
              <a:ext cx="1055831" cy="199224"/>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5" name="Rectangle: Rounded Corners 54">
              <a:extLst>
                <a:ext uri="{FF2B5EF4-FFF2-40B4-BE49-F238E27FC236}">
                  <a16:creationId xmlns:a16="http://schemas.microsoft.com/office/drawing/2014/main" id="{F918CF2F-6F6F-459A-8E13-E824F81C9A5D}"/>
                </a:ext>
              </a:extLst>
            </p:cNvPr>
            <p:cNvSpPr/>
            <p:nvPr/>
          </p:nvSpPr>
          <p:spPr>
            <a:xfrm>
              <a:off x="2705815" y="5214331"/>
              <a:ext cx="1372014" cy="19259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6" name="Rectangle: Rounded Corners 55">
              <a:extLst>
                <a:ext uri="{FF2B5EF4-FFF2-40B4-BE49-F238E27FC236}">
                  <a16:creationId xmlns:a16="http://schemas.microsoft.com/office/drawing/2014/main" id="{31A3310D-49E8-4581-96F2-3B56B6F8866F}"/>
                </a:ext>
              </a:extLst>
            </p:cNvPr>
            <p:cNvSpPr/>
            <p:nvPr/>
          </p:nvSpPr>
          <p:spPr>
            <a:xfrm>
              <a:off x="2712906" y="5461266"/>
              <a:ext cx="1013348" cy="18887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7" name="Rectangle: Rounded Corners 56">
              <a:extLst>
                <a:ext uri="{FF2B5EF4-FFF2-40B4-BE49-F238E27FC236}">
                  <a16:creationId xmlns:a16="http://schemas.microsoft.com/office/drawing/2014/main" id="{9C3B0357-2AD1-4693-8A3A-74611085FEDE}"/>
                </a:ext>
              </a:extLst>
            </p:cNvPr>
            <p:cNvSpPr/>
            <p:nvPr/>
          </p:nvSpPr>
          <p:spPr>
            <a:xfrm>
              <a:off x="2709359" y="569748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9" name="Rectangle: Rounded Corners 58">
              <a:extLst>
                <a:ext uri="{FF2B5EF4-FFF2-40B4-BE49-F238E27FC236}">
                  <a16:creationId xmlns:a16="http://schemas.microsoft.com/office/drawing/2014/main" id="{0DB8CF5E-18EB-4D67-8E8D-29DBF327C3C2}"/>
                </a:ext>
              </a:extLst>
            </p:cNvPr>
            <p:cNvSpPr/>
            <p:nvPr/>
          </p:nvSpPr>
          <p:spPr>
            <a:xfrm>
              <a:off x="2712905" y="5701715"/>
              <a:ext cx="777513" cy="178771"/>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505742EC-7959-4FB3-948F-A05DD3AF565C}"/>
                </a:ext>
              </a:extLst>
            </p:cNvPr>
            <p:cNvSpPr/>
            <p:nvPr/>
          </p:nvSpPr>
          <p:spPr>
            <a:xfrm>
              <a:off x="2728751" y="594132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1" name="Rectangle: Rounded Corners 60">
              <a:extLst>
                <a:ext uri="{FF2B5EF4-FFF2-40B4-BE49-F238E27FC236}">
                  <a16:creationId xmlns:a16="http://schemas.microsoft.com/office/drawing/2014/main" id="{0D0F7646-8413-4036-9165-E67B205CAACE}"/>
                </a:ext>
              </a:extLst>
            </p:cNvPr>
            <p:cNvSpPr/>
            <p:nvPr/>
          </p:nvSpPr>
          <p:spPr>
            <a:xfrm>
              <a:off x="2732297" y="5945558"/>
              <a:ext cx="1505348" cy="182319"/>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62" name="TextBox 61">
            <a:extLst>
              <a:ext uri="{FF2B5EF4-FFF2-40B4-BE49-F238E27FC236}">
                <a16:creationId xmlns:a16="http://schemas.microsoft.com/office/drawing/2014/main" id="{905CC81F-1E2E-4ECB-A26D-55DE813D5776}"/>
              </a:ext>
            </a:extLst>
          </p:cNvPr>
          <p:cNvSpPr txBox="1"/>
          <p:nvPr/>
        </p:nvSpPr>
        <p:spPr>
          <a:xfrm>
            <a:off x="8118032" y="4342309"/>
            <a:ext cx="4039534" cy="1692771"/>
          </a:xfrm>
          <a:prstGeom prst="rect">
            <a:avLst/>
          </a:prstGeom>
          <a:noFill/>
        </p:spPr>
        <p:txBody>
          <a:bodyPr wrap="square" rtlCol="0">
            <a:spAutoFit/>
          </a:bodyPr>
          <a:lstStyle/>
          <a:p>
            <a:pPr algn="just"/>
            <a:r>
              <a:rPr lang="en-US" sz="1400" dirty="0"/>
              <a:t>Instructor de Tecnología (2019-Hoy)</a:t>
            </a:r>
          </a:p>
          <a:p>
            <a:pPr algn="just"/>
            <a:r>
              <a:rPr lang="en-US" sz="1600" b="1" dirty="0"/>
              <a:t>Universidad Dominicana O&amp;M</a:t>
            </a:r>
            <a:endParaRPr lang="en-US" sz="1200" b="1" dirty="0"/>
          </a:p>
          <a:p>
            <a:pPr algn="just"/>
            <a:r>
              <a:rPr lang="en-US" sz="1400" dirty="0"/>
              <a:t>Enc. Soporte Tecnológico  (2011-Hoy)</a:t>
            </a:r>
            <a:endParaRPr lang="en-US" sz="1200" dirty="0"/>
          </a:p>
          <a:p>
            <a:pPr algn="just"/>
            <a:r>
              <a:rPr lang="en-US" sz="1600" b="1" dirty="0"/>
              <a:t>Cerveceria Vegana S.R.L.</a:t>
            </a:r>
            <a:endParaRPr lang="en-US" sz="1200" b="1" dirty="0"/>
          </a:p>
          <a:p>
            <a:pPr algn="just"/>
            <a:r>
              <a:rPr lang="en-US" sz="1400" dirty="0"/>
              <a:t>Consultor de Tecnologias (2019-Hoy)</a:t>
            </a:r>
          </a:p>
          <a:p>
            <a:pPr algn="just"/>
            <a:r>
              <a:rPr lang="en-US" sz="1600" b="1" dirty="0"/>
              <a:t>Independiente Freelancer.</a:t>
            </a:r>
          </a:p>
          <a:p>
            <a:pPr algn="just"/>
            <a:r>
              <a:rPr lang="es-DO" sz="1400" b="1" dirty="0">
                <a:hlinkClick r:id="rId16"/>
              </a:rPr>
              <a:t>https://www.youtube.com/@JuancitoPenaV</a:t>
            </a:r>
            <a:endParaRPr lang="en-US" sz="1100" b="1" dirty="0"/>
          </a:p>
        </p:txBody>
      </p:sp>
      <p:pic>
        <p:nvPicPr>
          <p:cNvPr id="63" name="Picture 24" descr="Universidad Dominicana O&amp;M - Formulario de Admisión">
            <a:extLst>
              <a:ext uri="{FF2B5EF4-FFF2-40B4-BE49-F238E27FC236}">
                <a16:creationId xmlns:a16="http://schemas.microsoft.com/office/drawing/2014/main" id="{DD5A35D3-B75E-42CF-BFDB-ED7A3FF9CD5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8875"/>
          <a:stretch/>
        </p:blipFill>
        <p:spPr bwMode="auto">
          <a:xfrm>
            <a:off x="7676104" y="4331267"/>
            <a:ext cx="382974" cy="3661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ervecería Vegana, SRL">
            <a:extLst>
              <a:ext uri="{FF2B5EF4-FFF2-40B4-BE49-F238E27FC236}">
                <a16:creationId xmlns:a16="http://schemas.microsoft.com/office/drawing/2014/main" id="{B37679E4-2B08-4EA7-972A-1FB451E6B2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47634" y="4800686"/>
            <a:ext cx="470398" cy="39199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cono equipo, independiente, internet, oficina, en línea, trabajo">
            <a:extLst>
              <a:ext uri="{FF2B5EF4-FFF2-40B4-BE49-F238E27FC236}">
                <a16:creationId xmlns:a16="http://schemas.microsoft.com/office/drawing/2014/main" id="{040608AE-F95A-4DA2-89D5-CC524CACA1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3138" y="5294483"/>
            <a:ext cx="383130" cy="38313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C26E1B-2F19-492E-9E7C-789FF4BC97D7}"/>
              </a:ext>
            </a:extLst>
          </p:cNvPr>
          <p:cNvSpPr/>
          <p:nvPr/>
        </p:nvSpPr>
        <p:spPr>
          <a:xfrm>
            <a:off x="3605186" y="606116"/>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7" name="Oval 66">
            <a:extLst>
              <a:ext uri="{FF2B5EF4-FFF2-40B4-BE49-F238E27FC236}">
                <a16:creationId xmlns:a16="http://schemas.microsoft.com/office/drawing/2014/main" id="{66488884-8B2E-4A0E-BB50-8E13A4D231B8}"/>
              </a:ext>
            </a:extLst>
          </p:cNvPr>
          <p:cNvSpPr/>
          <p:nvPr/>
        </p:nvSpPr>
        <p:spPr>
          <a:xfrm>
            <a:off x="7817808" y="596423"/>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2">
            <a:extLst>
              <a:ext uri="{FF2B5EF4-FFF2-40B4-BE49-F238E27FC236}">
                <a16:creationId xmlns:a16="http://schemas.microsoft.com/office/drawing/2014/main" id="{F04A4A46-C144-FEF2-90B6-930B0744F43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62023" y="5749857"/>
            <a:ext cx="364837" cy="364837"/>
          </a:xfrm>
          <a:prstGeom prst="rect">
            <a:avLst/>
          </a:prstGeom>
          <a:noFill/>
          <a:extLst>
            <a:ext uri="{909E8E84-426E-40DD-AFC4-6F175D3DCCD1}">
              <a14:hiddenFill xmlns:a14="http://schemas.microsoft.com/office/drawing/2010/main">
                <a:solidFill>
                  <a:srgbClr val="FFFFFF"/>
                </a:solidFill>
              </a14:hiddenFill>
            </a:ext>
          </a:extLst>
        </p:spPr>
      </p:pic>
      <p:sp>
        <p:nvSpPr>
          <p:cNvPr id="71" name="CuadroTexto 70">
            <a:extLst>
              <a:ext uri="{FF2B5EF4-FFF2-40B4-BE49-F238E27FC236}">
                <a16:creationId xmlns:a16="http://schemas.microsoft.com/office/drawing/2014/main" id="{00327495-78F3-4395-A4ED-D8340B9D1B17}"/>
              </a:ext>
            </a:extLst>
          </p:cNvPr>
          <p:cNvSpPr txBox="1"/>
          <p:nvPr/>
        </p:nvSpPr>
        <p:spPr>
          <a:xfrm>
            <a:off x="7266890" y="2639004"/>
            <a:ext cx="4736555" cy="338554"/>
          </a:xfrm>
          <a:prstGeom prst="rect">
            <a:avLst/>
          </a:prstGeom>
          <a:noFill/>
        </p:spPr>
        <p:txBody>
          <a:bodyPr wrap="square">
            <a:spAutoFit/>
          </a:bodyPr>
          <a:lstStyle/>
          <a:p>
            <a:pPr algn="ctr"/>
            <a:r>
              <a:rPr lang="en-US" sz="1600" b="1" i="0" dirty="0">
                <a:solidFill>
                  <a:srgbClr val="001D35"/>
                </a:solidFill>
                <a:effectLst/>
                <a:latin typeface="72 Condensed" panose="020B0506030000000003" pitchFamily="34" charset="0"/>
                <a:cs typeface="72 Condensed" panose="020B0506030000000003" pitchFamily="34" charset="0"/>
              </a:rPr>
              <a:t>Centro Europeo de Postgrado (CEUPE) Y CESUMA.</a:t>
            </a:r>
            <a:endParaRPr lang="en-US" sz="1600" b="1" dirty="0">
              <a:latin typeface="72 Condensed" panose="020B0506030000000003" pitchFamily="34" charset="0"/>
              <a:cs typeface="72 Condensed" panose="020B0506030000000003" pitchFamily="34" charset="0"/>
            </a:endParaRPr>
          </a:p>
        </p:txBody>
      </p:sp>
      <p:pic>
        <p:nvPicPr>
          <p:cNvPr id="72" name="Picture 4" descr="CEUPE entra en la AEEN (Asociación Española de Escuelas de Negocios)">
            <a:extLst>
              <a:ext uri="{FF2B5EF4-FFF2-40B4-BE49-F238E27FC236}">
                <a16:creationId xmlns:a16="http://schemas.microsoft.com/office/drawing/2014/main" id="{39BC7753-89E6-4FCC-A50C-51BFD024D65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7385" b="27277"/>
          <a:stretch/>
        </p:blipFill>
        <p:spPr bwMode="auto">
          <a:xfrm>
            <a:off x="8739281" y="3141300"/>
            <a:ext cx="1253289" cy="31962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nstituciones Colaboradoras">
            <a:extLst>
              <a:ext uri="{FF2B5EF4-FFF2-40B4-BE49-F238E27FC236}">
                <a16:creationId xmlns:a16="http://schemas.microsoft.com/office/drawing/2014/main" id="{A0E19D90-9BBE-427B-8007-A4D8C5C0F84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4066" y="3140456"/>
            <a:ext cx="678746" cy="364355"/>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descr="Cara de un hombre con un traje de color negro&#10;&#10;Descripción generada automáticamente con confianza media">
            <a:extLst>
              <a:ext uri="{FF2B5EF4-FFF2-40B4-BE49-F238E27FC236}">
                <a16:creationId xmlns:a16="http://schemas.microsoft.com/office/drawing/2014/main" id="{20EA1EC8-C84B-4A0F-B24F-70CB0836C8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21632" y="1963635"/>
            <a:ext cx="2745258" cy="2677913"/>
          </a:xfrm>
          <a:prstGeom prst="rect">
            <a:avLst/>
          </a:prstGeom>
        </p:spPr>
      </p:pic>
      <p:sp>
        <p:nvSpPr>
          <p:cNvPr id="77" name="CuadroTexto 76">
            <a:extLst>
              <a:ext uri="{FF2B5EF4-FFF2-40B4-BE49-F238E27FC236}">
                <a16:creationId xmlns:a16="http://schemas.microsoft.com/office/drawing/2014/main" id="{990DE92D-5268-4320-B151-EA058D2B6415}"/>
              </a:ext>
            </a:extLst>
          </p:cNvPr>
          <p:cNvSpPr txBox="1"/>
          <p:nvPr/>
        </p:nvSpPr>
        <p:spPr>
          <a:xfrm>
            <a:off x="7602188" y="2313850"/>
            <a:ext cx="4218909" cy="338554"/>
          </a:xfrm>
          <a:prstGeom prst="rect">
            <a:avLst/>
          </a:prstGeom>
          <a:noFill/>
        </p:spPr>
        <p:txBody>
          <a:bodyPr wrap="square">
            <a:spAutoFit/>
          </a:bodyPr>
          <a:lstStyle/>
          <a:p>
            <a:pPr algn="ctr"/>
            <a:r>
              <a:rPr lang="en-GB" sz="1600" dirty="0">
                <a:latin typeface="72 Condensed" panose="020B0506030000000003" pitchFamily="34" charset="0"/>
                <a:cs typeface="72 Condensed" panose="020B0506030000000003" pitchFamily="34" charset="0"/>
              </a:rPr>
              <a:t>Maestría de Big Data &amp; Business Analytics</a:t>
            </a:r>
            <a:endParaRPr lang="en-US" sz="160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45935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416311-48D2-4A3D-91B3-3B53A1A9D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370" y="97394"/>
            <a:ext cx="9821646" cy="6496957"/>
          </a:xfrm>
          <a:prstGeom prst="rect">
            <a:avLst/>
          </a:prstGeom>
        </p:spPr>
      </p:pic>
      <p:sp>
        <p:nvSpPr>
          <p:cNvPr id="3" name="CuadroTexto 2"/>
          <p:cNvSpPr txBox="1"/>
          <p:nvPr/>
        </p:nvSpPr>
        <p:spPr>
          <a:xfrm>
            <a:off x="162984" y="3505165"/>
            <a:ext cx="2975071" cy="2862322"/>
          </a:xfrm>
          <a:prstGeom prst="rect">
            <a:avLst/>
          </a:prstGeom>
          <a:solidFill>
            <a:srgbClr val="92D050"/>
          </a:solidFill>
          <a:ln>
            <a:solidFill>
              <a:srgbClr val="00B050"/>
            </a:solidFill>
          </a:ln>
        </p:spPr>
        <p:txBody>
          <a:bodyPr wrap="square" rtlCol="0">
            <a:spAutoFit/>
          </a:bodyPr>
          <a:lstStyle/>
          <a:p>
            <a:pPr algn="just"/>
            <a:r>
              <a:rPr lang="en-US" dirty="0"/>
              <a:t>Al darle a crear nos saldra esta Ventana con las opciones de (Maestro Detalle, Con Pestaña, Shell, y En Blanco), si tienen en el programa en Español o en Ingles son las mismas opciones, aqui vamos a escoger la ultima opcion, la cual es una Solucion en Blanco,.</a:t>
            </a:r>
            <a:endParaRPr lang="es-ES" dirty="0"/>
          </a:p>
        </p:txBody>
      </p:sp>
      <p:cxnSp>
        <p:nvCxnSpPr>
          <p:cNvPr id="5" name="Conector recto de flecha 4"/>
          <p:cNvCxnSpPr>
            <a:cxnSpLocks/>
            <a:stCxn id="3" idx="0"/>
          </p:cNvCxnSpPr>
          <p:nvPr/>
        </p:nvCxnSpPr>
        <p:spPr>
          <a:xfrm flipV="1">
            <a:off x="1650520" y="1288475"/>
            <a:ext cx="2142162" cy="22166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5555865" y="4723411"/>
            <a:ext cx="6407920" cy="1754326"/>
          </a:xfrm>
          <a:prstGeom prst="rect">
            <a:avLst/>
          </a:prstGeom>
          <a:solidFill>
            <a:schemeClr val="accent2">
              <a:lumMod val="20000"/>
              <a:lumOff val="80000"/>
            </a:schemeClr>
          </a:solidFill>
          <a:ln>
            <a:solidFill>
              <a:srgbClr val="00B050"/>
            </a:solidFill>
          </a:ln>
        </p:spPr>
        <p:txBody>
          <a:bodyPr wrap="square" rtlCol="0">
            <a:spAutoFit/>
          </a:bodyPr>
          <a:lstStyle/>
          <a:p>
            <a:pPr algn="just"/>
            <a:r>
              <a:rPr lang="en-US" dirty="0"/>
              <a:t>Al escoger la ultima opcion, la cual es una Solucion en Blanco, veremos donde dice (“</a:t>
            </a:r>
            <a:r>
              <a:rPr lang="en-US" b="1" dirty="0"/>
              <a:t>Plan to Develop for</a:t>
            </a:r>
            <a:r>
              <a:rPr lang="en-US" dirty="0"/>
              <a:t>”) 3 opciones, las cuales son (</a:t>
            </a:r>
            <a:r>
              <a:rPr lang="en-US" b="1" dirty="0">
                <a:solidFill>
                  <a:srgbClr val="00B050"/>
                </a:solidFill>
              </a:rPr>
              <a:t>Android, IOS, Windows (UWP)</a:t>
            </a:r>
            <a:r>
              <a:rPr lang="en-US" dirty="0"/>
              <a:t>), esta ultima desactivada por defecto, es decir al crear esta Solucion, ya viene con las principales Plataformas (Android, IOS, y Windows), para poder compilar y desplegar en algunos de estos sistemas Operativos.</a:t>
            </a:r>
            <a:endParaRPr lang="es-ES" dirty="0"/>
          </a:p>
        </p:txBody>
      </p:sp>
      <p:cxnSp>
        <p:nvCxnSpPr>
          <p:cNvPr id="8" name="Conector recto de flecha 7"/>
          <p:cNvCxnSpPr>
            <a:cxnSpLocks/>
            <a:stCxn id="7" idx="1"/>
          </p:cNvCxnSpPr>
          <p:nvPr/>
        </p:nvCxnSpPr>
        <p:spPr>
          <a:xfrm flipH="1" flipV="1">
            <a:off x="4625591" y="4936326"/>
            <a:ext cx="930274" cy="66424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8915400" y="504183"/>
            <a:ext cx="3113616" cy="1200329"/>
          </a:xfrm>
          <a:prstGeom prst="rect">
            <a:avLst/>
          </a:prstGeom>
          <a:solidFill>
            <a:srgbClr val="FFFF00"/>
          </a:solidFill>
          <a:ln>
            <a:solidFill>
              <a:srgbClr val="FFFF00"/>
            </a:solidFill>
          </a:ln>
        </p:spPr>
        <p:txBody>
          <a:bodyPr wrap="square" rtlCol="0">
            <a:spAutoFit/>
          </a:bodyPr>
          <a:lstStyle/>
          <a:p>
            <a:pPr algn="ctr"/>
            <a:r>
              <a:rPr lang="en-US" dirty="0"/>
              <a:t>Le damos a Crear y esperamos que termine de crear nuestro proyecto y hacer las modificaciones necesarias.</a:t>
            </a:r>
            <a:endParaRPr lang="es-ES" dirty="0"/>
          </a:p>
        </p:txBody>
      </p:sp>
      <p:cxnSp>
        <p:nvCxnSpPr>
          <p:cNvPr id="12" name="Conector recto de flecha 11"/>
          <p:cNvCxnSpPr>
            <a:cxnSpLocks/>
            <a:stCxn id="10" idx="1"/>
          </p:cNvCxnSpPr>
          <p:nvPr/>
        </p:nvCxnSpPr>
        <p:spPr>
          <a:xfrm flipH="1">
            <a:off x="4229102" y="1104348"/>
            <a:ext cx="4686298" cy="216987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1">
            <a:extLst>
              <a:ext uri="{FF2B5EF4-FFF2-40B4-BE49-F238E27FC236}">
                <a16:creationId xmlns:a16="http://schemas.microsoft.com/office/drawing/2014/main" id="{29EB44A8-36DC-4448-9594-3E0BC57816DA}"/>
              </a:ext>
            </a:extLst>
          </p:cNvPr>
          <p:cNvCxnSpPr>
            <a:cxnSpLocks/>
            <a:stCxn id="10" idx="2"/>
          </p:cNvCxnSpPr>
          <p:nvPr/>
        </p:nvCxnSpPr>
        <p:spPr>
          <a:xfrm flipH="1">
            <a:off x="9351820" y="1704512"/>
            <a:ext cx="1120388" cy="52177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063B53-D173-49C7-A465-1FC373AB0CDA}"/>
              </a:ext>
            </a:extLst>
          </p:cNvPr>
          <p:cNvSpPr txBox="1"/>
          <p:nvPr/>
        </p:nvSpPr>
        <p:spPr>
          <a:xfrm>
            <a:off x="1500787" y="2750998"/>
            <a:ext cx="488373" cy="523220"/>
          </a:xfrm>
          <a:prstGeom prst="rect">
            <a:avLst/>
          </a:prstGeom>
          <a:noFill/>
        </p:spPr>
        <p:txBody>
          <a:bodyPr wrap="square" rtlCol="0">
            <a:spAutoFit/>
          </a:bodyPr>
          <a:lstStyle/>
          <a:p>
            <a:pPr algn="ctr"/>
            <a:r>
              <a:rPr lang="en-US" sz="2800" b="1" dirty="0">
                <a:solidFill>
                  <a:srgbClr val="FF0000"/>
                </a:solidFill>
              </a:rPr>
              <a:t>3</a:t>
            </a:r>
            <a:endParaRPr lang="es-DO" sz="2800" b="1" dirty="0">
              <a:solidFill>
                <a:srgbClr val="FF0000"/>
              </a:solidFill>
            </a:endParaRPr>
          </a:p>
        </p:txBody>
      </p:sp>
      <p:sp>
        <p:nvSpPr>
          <p:cNvPr id="23" name="TextBox 22">
            <a:extLst>
              <a:ext uri="{FF2B5EF4-FFF2-40B4-BE49-F238E27FC236}">
                <a16:creationId xmlns:a16="http://schemas.microsoft.com/office/drawing/2014/main" id="{2A0FB825-6032-4572-9690-07CE87D114AE}"/>
              </a:ext>
            </a:extLst>
          </p:cNvPr>
          <p:cNvSpPr txBox="1"/>
          <p:nvPr/>
        </p:nvSpPr>
        <p:spPr>
          <a:xfrm>
            <a:off x="5090728" y="4819712"/>
            <a:ext cx="488373" cy="523220"/>
          </a:xfrm>
          <a:prstGeom prst="rect">
            <a:avLst/>
          </a:prstGeom>
          <a:noFill/>
        </p:spPr>
        <p:txBody>
          <a:bodyPr wrap="square" rtlCol="0">
            <a:spAutoFit/>
          </a:bodyPr>
          <a:lstStyle/>
          <a:p>
            <a:pPr algn="ctr"/>
            <a:r>
              <a:rPr lang="en-US" sz="2800" b="1" dirty="0">
                <a:solidFill>
                  <a:srgbClr val="FF0000"/>
                </a:solidFill>
              </a:rPr>
              <a:t>4</a:t>
            </a:r>
            <a:endParaRPr lang="es-DO" sz="2800" b="1" dirty="0">
              <a:solidFill>
                <a:srgbClr val="FF0000"/>
              </a:solidFill>
            </a:endParaRPr>
          </a:p>
        </p:txBody>
      </p:sp>
      <p:sp>
        <p:nvSpPr>
          <p:cNvPr id="25" name="TextBox 24">
            <a:extLst>
              <a:ext uri="{FF2B5EF4-FFF2-40B4-BE49-F238E27FC236}">
                <a16:creationId xmlns:a16="http://schemas.microsoft.com/office/drawing/2014/main" id="{6DEEAF2E-3DF7-495A-9F26-2DC1C4EBDFC7}"/>
              </a:ext>
            </a:extLst>
          </p:cNvPr>
          <p:cNvSpPr txBox="1"/>
          <p:nvPr/>
        </p:nvSpPr>
        <p:spPr>
          <a:xfrm>
            <a:off x="8317922" y="703554"/>
            <a:ext cx="488373" cy="523220"/>
          </a:xfrm>
          <a:prstGeom prst="rect">
            <a:avLst/>
          </a:prstGeom>
          <a:noFill/>
        </p:spPr>
        <p:txBody>
          <a:bodyPr wrap="square" rtlCol="0">
            <a:spAutoFit/>
          </a:bodyPr>
          <a:lstStyle/>
          <a:p>
            <a:pPr algn="ctr"/>
            <a:r>
              <a:rPr lang="en-US" sz="2800" b="1" dirty="0">
                <a:solidFill>
                  <a:srgbClr val="FF0000"/>
                </a:solidFill>
              </a:rPr>
              <a:t>5</a:t>
            </a:r>
            <a:endParaRPr lang="es-DO" sz="2800" b="1" dirty="0">
              <a:solidFill>
                <a:srgbClr val="FF0000"/>
              </a:solidFill>
            </a:endParaRPr>
          </a:p>
        </p:txBody>
      </p:sp>
    </p:spTree>
    <p:extLst>
      <p:ext uri="{BB962C8B-B14F-4D97-AF65-F5344CB8AC3E}">
        <p14:creationId xmlns:p14="http://schemas.microsoft.com/office/powerpoint/2010/main" val="218799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112178A-6DF6-40AD-9AF6-0AA13BF5E35C}"/>
              </a:ext>
            </a:extLst>
          </p:cNvPr>
          <p:cNvPicPr>
            <a:picLocks noChangeAspect="1"/>
          </p:cNvPicPr>
          <p:nvPr/>
        </p:nvPicPr>
        <p:blipFill>
          <a:blip r:embed="rId2"/>
          <a:stretch>
            <a:fillRect/>
          </a:stretch>
        </p:blipFill>
        <p:spPr>
          <a:xfrm>
            <a:off x="423991" y="548331"/>
            <a:ext cx="7258050" cy="5448300"/>
          </a:xfrm>
          <a:prstGeom prst="rect">
            <a:avLst/>
          </a:prstGeom>
        </p:spPr>
      </p:pic>
      <p:pic>
        <p:nvPicPr>
          <p:cNvPr id="5" name="Imagen 4">
            <a:extLst>
              <a:ext uri="{FF2B5EF4-FFF2-40B4-BE49-F238E27FC236}">
                <a16:creationId xmlns:a16="http://schemas.microsoft.com/office/drawing/2014/main" id="{16BD7A9B-C015-4680-90B7-652E102C9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332" y="2871426"/>
            <a:ext cx="3562677" cy="1115147"/>
          </a:xfrm>
          <a:prstGeom prst="rect">
            <a:avLst/>
          </a:prstGeom>
        </p:spPr>
      </p:pic>
    </p:spTree>
    <p:extLst>
      <p:ext uri="{BB962C8B-B14F-4D97-AF65-F5344CB8AC3E}">
        <p14:creationId xmlns:p14="http://schemas.microsoft.com/office/powerpoint/2010/main" val="619639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E4BBF6-8F7A-452C-9E2B-69A46D10032D}"/>
              </a:ext>
            </a:extLst>
          </p:cNvPr>
          <p:cNvSpPr txBox="1"/>
          <p:nvPr/>
        </p:nvSpPr>
        <p:spPr>
          <a:xfrm>
            <a:off x="352096" y="1772142"/>
            <a:ext cx="3284483" cy="2308324"/>
          </a:xfrm>
          <a:prstGeom prst="rect">
            <a:avLst/>
          </a:prstGeom>
          <a:noFill/>
        </p:spPr>
        <p:txBody>
          <a:bodyPr wrap="square">
            <a:spAutoFit/>
          </a:bodyPr>
          <a:lstStyle/>
          <a:p>
            <a:pPr algn="just"/>
            <a:r>
              <a:rPr lang="es-ES" sz="2400" b="0" i="0" dirty="0">
                <a:effectLst/>
                <a:latin typeface="Segoe UI" panose="020B0502040204020203" pitchFamily="34" charset="0"/>
              </a:rPr>
              <a:t>Inicie Visual Studio 2022. En la ventana de inicio, haz clic en </a:t>
            </a:r>
            <a:r>
              <a:rPr lang="es-ES" sz="2400" b="1" i="0" dirty="0">
                <a:effectLst/>
                <a:latin typeface="Segoe UI" panose="020B0502040204020203" pitchFamily="34" charset="0"/>
              </a:rPr>
              <a:t>Create a new project</a:t>
            </a:r>
            <a:r>
              <a:rPr lang="es-ES" sz="2400" b="0" i="0" dirty="0">
                <a:effectLst/>
                <a:latin typeface="Segoe UI" panose="020B0502040204020203" pitchFamily="34" charset="0"/>
              </a:rPr>
              <a:t> para crear un proyecto nuevo:</a:t>
            </a:r>
          </a:p>
        </p:txBody>
      </p:sp>
      <p:sp>
        <p:nvSpPr>
          <p:cNvPr id="4" name="Rectángulo 3">
            <a:extLst>
              <a:ext uri="{FF2B5EF4-FFF2-40B4-BE49-F238E27FC236}">
                <a16:creationId xmlns:a16="http://schemas.microsoft.com/office/drawing/2014/main" id="{A171B261-C4B0-460F-AC0E-96356AA14FB5}"/>
              </a:ext>
            </a:extLst>
          </p:cNvPr>
          <p:cNvSpPr/>
          <p:nvPr/>
        </p:nvSpPr>
        <p:spPr>
          <a:xfrm>
            <a:off x="704192" y="231592"/>
            <a:ext cx="11319641" cy="523220"/>
          </a:xfrm>
          <a:prstGeom prst="rect">
            <a:avLst/>
          </a:prstGeom>
        </p:spPr>
        <p:txBody>
          <a:bodyPr wrap="square">
            <a:spAutoFit/>
          </a:bodyPr>
          <a:lstStyle/>
          <a:p>
            <a:pPr algn="ctr"/>
            <a:r>
              <a:rPr lang="es-ES" sz="2800" b="1" i="0" dirty="0">
                <a:solidFill>
                  <a:schemeClr val="bg1"/>
                </a:solidFill>
                <a:effectLst>
                  <a:outerShdw blurRad="38100" dist="38100" dir="2700000" algn="tl">
                    <a:srgbClr val="000000">
                      <a:alpha val="43137"/>
                    </a:srgbClr>
                  </a:outerShdw>
                </a:effectLst>
                <a:highlight>
                  <a:srgbClr val="FF00FF"/>
                </a:highlight>
                <a:latin typeface="Alegreya Sans"/>
              </a:rPr>
              <a:t>Creamos un nuevo proyecto y seleccionamos la Aplicación móvil (MAUI)</a:t>
            </a:r>
          </a:p>
        </p:txBody>
      </p:sp>
      <p:pic>
        <p:nvPicPr>
          <p:cNvPr id="5124" name="Picture 4" descr="Nueva solución.">
            <a:extLst>
              <a:ext uri="{FF2B5EF4-FFF2-40B4-BE49-F238E27FC236}">
                <a16:creationId xmlns:a16="http://schemas.microsoft.com/office/drawing/2014/main" id="{0BD7CEDD-B419-4DFC-99EF-52F1165C5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895" y="1041868"/>
            <a:ext cx="7851009" cy="522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470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legir una plantilla.">
            <a:extLst>
              <a:ext uri="{FF2B5EF4-FFF2-40B4-BE49-F238E27FC236}">
                <a16:creationId xmlns:a16="http://schemas.microsoft.com/office/drawing/2014/main" id="{7A669ABB-C2AA-4D5E-B2F7-F45545AFB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922" y="633269"/>
            <a:ext cx="8397547" cy="559146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953DACF-0D83-4C85-93F2-2A61FB9D4B64}"/>
              </a:ext>
            </a:extLst>
          </p:cNvPr>
          <p:cNvSpPr txBox="1"/>
          <p:nvPr/>
        </p:nvSpPr>
        <p:spPr>
          <a:xfrm>
            <a:off x="315531" y="1559711"/>
            <a:ext cx="2995449" cy="2308324"/>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Crear un nuevo proyecto</a:t>
            </a:r>
            <a:r>
              <a:rPr lang="es-ES" b="0" i="0" dirty="0">
                <a:effectLst/>
                <a:latin typeface="Segoe UI" panose="020B0502040204020203" pitchFamily="34" charset="0"/>
              </a:rPr>
              <a:t>, selecciona </a:t>
            </a:r>
            <a:r>
              <a:rPr lang="es-ES" b="1" i="0" dirty="0">
                <a:effectLst/>
                <a:latin typeface="Segoe UI" panose="020B0502040204020203" pitchFamily="34" charset="0"/>
              </a:rPr>
              <a:t>MAUI</a:t>
            </a:r>
            <a:r>
              <a:rPr lang="es-ES" b="0" i="0" dirty="0">
                <a:effectLst/>
                <a:latin typeface="Segoe UI" panose="020B0502040204020203" pitchFamily="34" charset="0"/>
              </a:rPr>
              <a:t> en la lista desplegable </a:t>
            </a:r>
            <a:r>
              <a:rPr lang="es-ES" b="1" i="0" dirty="0">
                <a:effectLst/>
                <a:latin typeface="Segoe UI" panose="020B0502040204020203" pitchFamily="34" charset="0"/>
              </a:rPr>
              <a:t>Todos los tipos de proyecto</a:t>
            </a:r>
            <a:r>
              <a:rPr lang="es-ES" b="0" i="0" dirty="0">
                <a:effectLst/>
                <a:latin typeface="Segoe UI" panose="020B0502040204020203" pitchFamily="34" charset="0"/>
              </a:rPr>
              <a:t>, selecciona la plantilla </a:t>
            </a:r>
            <a:r>
              <a:rPr lang="es-ES" b="1" i="0" dirty="0">
                <a:effectLst/>
                <a:latin typeface="Segoe UI" panose="020B0502040204020203" pitchFamily="34" charset="0"/>
              </a:rPr>
              <a:t>.NET MAUI App</a:t>
            </a:r>
            <a:r>
              <a:rPr lang="es-ES" b="0" i="0" dirty="0">
                <a:effectLst/>
                <a:latin typeface="Segoe UI" panose="020B0502040204020203" pitchFamily="34" charset="0"/>
              </a:rPr>
              <a:t> y luego el botón </a:t>
            </a:r>
            <a:r>
              <a:rPr lang="es-ES" b="1" i="0" dirty="0">
                <a:effectLst/>
                <a:latin typeface="Segoe UI" panose="020B0502040204020203" pitchFamily="34" charset="0"/>
              </a:rPr>
              <a:t>Siguiente</a:t>
            </a:r>
            <a:endParaRPr lang="es-DO" dirty="0"/>
          </a:p>
        </p:txBody>
      </p:sp>
    </p:spTree>
    <p:extLst>
      <p:ext uri="{BB962C8B-B14F-4D97-AF65-F5344CB8AC3E}">
        <p14:creationId xmlns:p14="http://schemas.microsoft.com/office/powerpoint/2010/main" val="1128441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figure el proyecto.">
            <a:extLst>
              <a:ext uri="{FF2B5EF4-FFF2-40B4-BE49-F238E27FC236}">
                <a16:creationId xmlns:a16="http://schemas.microsoft.com/office/drawing/2014/main" id="{66085A86-52B0-4045-8EE8-6493ED39D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559" y="1016064"/>
            <a:ext cx="8502650" cy="566144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11F84C3-C49A-4107-840B-46DA7A2BA1F2}"/>
              </a:ext>
            </a:extLst>
          </p:cNvPr>
          <p:cNvSpPr txBox="1"/>
          <p:nvPr/>
        </p:nvSpPr>
        <p:spPr>
          <a:xfrm>
            <a:off x="347060" y="180492"/>
            <a:ext cx="11655754" cy="646331"/>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Configurar el nuevo proyecto</a:t>
            </a:r>
            <a:r>
              <a:rPr lang="es-ES" b="0" i="0" dirty="0">
                <a:effectLst/>
                <a:latin typeface="Segoe UI" panose="020B0502040204020203" pitchFamily="34" charset="0"/>
              </a:rPr>
              <a:t>, dale un nombre al proyecto, elige una ubicación adecuada para él y selecciona el botón </a:t>
            </a:r>
            <a:r>
              <a:rPr lang="es-ES" b="1" i="0" dirty="0">
                <a:effectLst/>
                <a:latin typeface="Segoe UI" panose="020B0502040204020203" pitchFamily="34" charset="0"/>
              </a:rPr>
              <a:t>Siguiente</a:t>
            </a:r>
            <a:r>
              <a:rPr lang="es-ES" b="0" i="0" dirty="0">
                <a:effectLst/>
                <a:latin typeface="Segoe UI" panose="020B0502040204020203" pitchFamily="34" charset="0"/>
              </a:rPr>
              <a:t>:</a:t>
            </a:r>
            <a:endParaRPr lang="es-DO" dirty="0"/>
          </a:p>
        </p:txBody>
      </p:sp>
    </p:spTree>
    <p:extLst>
      <p:ext uri="{BB962C8B-B14F-4D97-AF65-F5344CB8AC3E}">
        <p14:creationId xmlns:p14="http://schemas.microsoft.com/office/powerpoint/2010/main" val="113722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formación adicional.">
            <a:extLst>
              <a:ext uri="{FF2B5EF4-FFF2-40B4-BE49-F238E27FC236}">
                <a16:creationId xmlns:a16="http://schemas.microsoft.com/office/drawing/2014/main" id="{E72D922F-F2DE-4310-82C3-19806EFE7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109" y="626032"/>
            <a:ext cx="8415392" cy="560593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61C2E013-A49A-4418-A3B0-1AC82DE8940C}"/>
              </a:ext>
            </a:extLst>
          </p:cNvPr>
          <p:cNvSpPr txBox="1"/>
          <p:nvPr/>
        </p:nvSpPr>
        <p:spPr>
          <a:xfrm>
            <a:off x="283778" y="220717"/>
            <a:ext cx="11740055" cy="646331"/>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Información adicional</a:t>
            </a:r>
            <a:r>
              <a:rPr lang="es-ES" b="0" i="0" dirty="0">
                <a:effectLst/>
                <a:latin typeface="Segoe UI" panose="020B0502040204020203" pitchFamily="34" charset="0"/>
              </a:rPr>
              <a:t>, elige la versión de .NET a la que te quieres dirigirte y haz clic en el botón </a:t>
            </a:r>
            <a:r>
              <a:rPr lang="es-ES" b="1" i="0" dirty="0">
                <a:effectLst/>
                <a:latin typeface="Segoe UI" panose="020B0502040204020203" pitchFamily="34" charset="0"/>
              </a:rPr>
              <a:t>Crear</a:t>
            </a:r>
            <a:r>
              <a:rPr lang="es-ES" b="0" i="0" dirty="0">
                <a:effectLst/>
                <a:latin typeface="Segoe UI" panose="020B0502040204020203" pitchFamily="34" charset="0"/>
              </a:rPr>
              <a:t>:</a:t>
            </a:r>
            <a:endParaRPr lang="es-DO" dirty="0"/>
          </a:p>
        </p:txBody>
      </p:sp>
    </p:spTree>
    <p:extLst>
      <p:ext uri="{BB962C8B-B14F-4D97-AF65-F5344CB8AC3E}">
        <p14:creationId xmlns:p14="http://schemas.microsoft.com/office/powerpoint/2010/main" val="1959510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CB2F87D-D81C-40C3-9353-BD17835E0528}"/>
              </a:ext>
            </a:extLst>
          </p:cNvPr>
          <p:cNvSpPr txBox="1"/>
          <p:nvPr/>
        </p:nvSpPr>
        <p:spPr>
          <a:xfrm>
            <a:off x="367862" y="4451920"/>
            <a:ext cx="11361683" cy="338554"/>
          </a:xfrm>
          <a:prstGeom prst="rect">
            <a:avLst/>
          </a:prstGeom>
          <a:noFill/>
        </p:spPr>
        <p:txBody>
          <a:bodyPr wrap="square">
            <a:spAutoFit/>
          </a:bodyPr>
          <a:lstStyle/>
          <a:p>
            <a:pPr algn="ctr"/>
            <a:r>
              <a:rPr lang="es-DO" sz="1600" dirty="0">
                <a:hlinkClick r:id="rId2"/>
              </a:rPr>
              <a:t>https://learn.microsoft.com/es-es/dotnet/maui/get-started/first-app?view=net-maui-9.0&amp;tabs=vswin&amp;pivots=devices-android</a:t>
            </a:r>
            <a:endParaRPr lang="es-DO" sz="1600" dirty="0"/>
          </a:p>
        </p:txBody>
      </p:sp>
      <p:sp>
        <p:nvSpPr>
          <p:cNvPr id="5" name="CuadroTexto 4">
            <a:extLst>
              <a:ext uri="{FF2B5EF4-FFF2-40B4-BE49-F238E27FC236}">
                <a16:creationId xmlns:a16="http://schemas.microsoft.com/office/drawing/2014/main" id="{9D1E3191-208F-46EF-989C-927D402034AA}"/>
              </a:ext>
            </a:extLst>
          </p:cNvPr>
          <p:cNvSpPr txBox="1"/>
          <p:nvPr/>
        </p:nvSpPr>
        <p:spPr>
          <a:xfrm>
            <a:off x="3048000" y="3246961"/>
            <a:ext cx="6096000" cy="369332"/>
          </a:xfrm>
          <a:prstGeom prst="rect">
            <a:avLst/>
          </a:prstGeom>
          <a:noFill/>
        </p:spPr>
        <p:txBody>
          <a:bodyPr wrap="square">
            <a:spAutoFit/>
          </a:bodyPr>
          <a:lstStyle/>
          <a:p>
            <a:pPr algn="l"/>
            <a:r>
              <a:rPr lang="es-DO" b="1" i="0">
                <a:solidFill>
                  <a:srgbClr val="FFFFFF"/>
                </a:solidFill>
                <a:effectLst/>
                <a:latin typeface="Segoe UI" panose="020B0502040204020203" pitchFamily="34" charset="0"/>
              </a:rPr>
              <a:t>Documentación de .NET Multi-platform App UI</a:t>
            </a:r>
          </a:p>
        </p:txBody>
      </p:sp>
      <p:sp>
        <p:nvSpPr>
          <p:cNvPr id="7" name="CuadroTexto 6">
            <a:extLst>
              <a:ext uri="{FF2B5EF4-FFF2-40B4-BE49-F238E27FC236}">
                <a16:creationId xmlns:a16="http://schemas.microsoft.com/office/drawing/2014/main" id="{4000953E-92EB-49F1-9CA3-7DAC6EE8CD28}"/>
              </a:ext>
            </a:extLst>
          </p:cNvPr>
          <p:cNvSpPr txBox="1"/>
          <p:nvPr/>
        </p:nvSpPr>
        <p:spPr>
          <a:xfrm>
            <a:off x="1408385" y="3136612"/>
            <a:ext cx="9375225" cy="584775"/>
          </a:xfrm>
          <a:prstGeom prst="rect">
            <a:avLst/>
          </a:prstGeom>
          <a:noFill/>
        </p:spPr>
        <p:txBody>
          <a:bodyPr wrap="square">
            <a:spAutoFit/>
          </a:bodyPr>
          <a:lstStyle/>
          <a:p>
            <a:pPr algn="ctr"/>
            <a:r>
              <a:rPr lang="es-DO" sz="3200" b="1" i="0" dirty="0">
                <a:solidFill>
                  <a:srgbClr val="FF00FF"/>
                </a:solidFill>
                <a:effectLst/>
                <a:latin typeface="Segoe UI" panose="020B0502040204020203" pitchFamily="34" charset="0"/>
              </a:rPr>
              <a:t>Documentación de .NET Multi-platform App UI</a:t>
            </a:r>
          </a:p>
        </p:txBody>
      </p:sp>
      <p:sp>
        <p:nvSpPr>
          <p:cNvPr id="9" name="CuadroTexto 8">
            <a:extLst>
              <a:ext uri="{FF2B5EF4-FFF2-40B4-BE49-F238E27FC236}">
                <a16:creationId xmlns:a16="http://schemas.microsoft.com/office/drawing/2014/main" id="{F8D9D06E-458C-4368-A1C8-E9C30DFBEF86}"/>
              </a:ext>
            </a:extLst>
          </p:cNvPr>
          <p:cNvSpPr txBox="1"/>
          <p:nvPr/>
        </p:nvSpPr>
        <p:spPr>
          <a:xfrm>
            <a:off x="2201916" y="575809"/>
            <a:ext cx="7788165" cy="646331"/>
          </a:xfrm>
          <a:prstGeom prst="rect">
            <a:avLst/>
          </a:prstGeom>
          <a:noFill/>
        </p:spPr>
        <p:txBody>
          <a:bodyPr wrap="square">
            <a:spAutoFit/>
          </a:bodyPr>
          <a:lstStyle>
            <a:defPPr>
              <a:defRPr lang="es-DO"/>
            </a:defPPr>
            <a:lvl1pPr algn="ctr">
              <a:defRPr sz="2400" b="1" i="0">
                <a:solidFill>
                  <a:srgbClr val="FF00FF"/>
                </a:solidFill>
                <a:effectLst/>
                <a:latin typeface="Segoe UI" panose="020B0502040204020203" pitchFamily="34" charset="0"/>
              </a:defRPr>
            </a:lvl1pPr>
          </a:lstStyle>
          <a:p>
            <a:r>
              <a:rPr lang="es-DO" sz="3600" dirty="0">
                <a:solidFill>
                  <a:srgbClr val="00B0F0"/>
                </a:solidFill>
              </a:rPr>
              <a:t>Documentación de Xamarin</a:t>
            </a:r>
          </a:p>
        </p:txBody>
      </p:sp>
      <p:sp>
        <p:nvSpPr>
          <p:cNvPr id="11" name="CuadroTexto 10">
            <a:extLst>
              <a:ext uri="{FF2B5EF4-FFF2-40B4-BE49-F238E27FC236}">
                <a16:creationId xmlns:a16="http://schemas.microsoft.com/office/drawing/2014/main" id="{A5DFC6D8-CDF2-4D06-B807-83638A2EADF2}"/>
              </a:ext>
            </a:extLst>
          </p:cNvPr>
          <p:cNvSpPr txBox="1"/>
          <p:nvPr/>
        </p:nvSpPr>
        <p:spPr>
          <a:xfrm>
            <a:off x="483476" y="1631759"/>
            <a:ext cx="11456276" cy="523220"/>
          </a:xfrm>
          <a:prstGeom prst="rect">
            <a:avLst/>
          </a:prstGeom>
          <a:noFill/>
        </p:spPr>
        <p:txBody>
          <a:bodyPr wrap="square">
            <a:spAutoFit/>
          </a:bodyPr>
          <a:lstStyle/>
          <a:p>
            <a:pPr algn="ctr"/>
            <a:r>
              <a:rPr lang="es-DO" sz="2800" dirty="0">
                <a:hlinkClick r:id="rId3"/>
              </a:rPr>
              <a:t>https://learn.microsoft.com/es-es/previous-versions/xamarin/</a:t>
            </a:r>
            <a:endParaRPr lang="es-DO" sz="2800" dirty="0"/>
          </a:p>
        </p:txBody>
      </p:sp>
      <p:sp>
        <p:nvSpPr>
          <p:cNvPr id="12" name="CuadroTexto 11">
            <a:extLst>
              <a:ext uri="{FF2B5EF4-FFF2-40B4-BE49-F238E27FC236}">
                <a16:creationId xmlns:a16="http://schemas.microsoft.com/office/drawing/2014/main" id="{65DAA574-A6C0-4B5A-8476-5EE390D36BFE}"/>
              </a:ext>
            </a:extLst>
          </p:cNvPr>
          <p:cNvSpPr txBox="1"/>
          <p:nvPr/>
        </p:nvSpPr>
        <p:spPr>
          <a:xfrm>
            <a:off x="136634" y="5220736"/>
            <a:ext cx="11876690" cy="954107"/>
          </a:xfrm>
          <a:prstGeom prst="rect">
            <a:avLst/>
          </a:prstGeom>
          <a:noFill/>
        </p:spPr>
        <p:txBody>
          <a:bodyPr wrap="square" rtlCol="0">
            <a:spAutoFit/>
          </a:bodyPr>
          <a:lstStyle/>
          <a:p>
            <a:pPr algn="ctr"/>
            <a:r>
              <a:rPr lang="es-ES" sz="2800" b="1" i="0" dirty="0">
                <a:solidFill>
                  <a:srgbClr val="FF0000"/>
                </a:solidFill>
                <a:effectLst/>
                <a:latin typeface="Inter"/>
              </a:rPr>
              <a:t>Aquí está todo lo que necesitas saber de ambas plataformas 📱. Recuerda que el soporte de Xamarin 💻 terminó en el primer cuatrimestre de 2024 🚀.</a:t>
            </a:r>
            <a:endParaRPr lang="es-DO" sz="2800" b="1" dirty="0">
              <a:solidFill>
                <a:srgbClr val="FF0000"/>
              </a:solidFill>
              <a:effectLst>
                <a:outerShdw blurRad="38100" dist="38100" dir="2700000" algn="tl">
                  <a:srgbClr val="000000">
                    <a:alpha val="43137"/>
                  </a:srgbClr>
                </a:outerShdw>
              </a:effectLst>
              <a:highlight>
                <a:srgbClr val="FF0000"/>
              </a:highlight>
            </a:endParaRPr>
          </a:p>
        </p:txBody>
      </p:sp>
    </p:spTree>
    <p:extLst>
      <p:ext uri="{BB962C8B-B14F-4D97-AF65-F5344CB8AC3E}">
        <p14:creationId xmlns:p14="http://schemas.microsoft.com/office/powerpoint/2010/main" val="3310925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sarrollo de Apps Cross-Platform con Xamarin.Forms | SG Buzz">
            <a:extLst>
              <a:ext uri="{FF2B5EF4-FFF2-40B4-BE49-F238E27FC236}">
                <a16:creationId xmlns:a16="http://schemas.microsoft.com/office/drawing/2014/main" id="{E2D533AB-271C-3277-0271-8840FD2C7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798574"/>
            <a:ext cx="2457450" cy="526085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B346319-591F-C06E-2F46-F74B45BFEF84}"/>
              </a:ext>
            </a:extLst>
          </p:cNvPr>
          <p:cNvSpPr txBox="1"/>
          <p:nvPr/>
        </p:nvSpPr>
        <p:spPr>
          <a:xfrm>
            <a:off x="2790826" y="1720840"/>
            <a:ext cx="8763000" cy="3416320"/>
          </a:xfrm>
          <a:prstGeom prst="rect">
            <a:avLst/>
          </a:prstGeom>
          <a:noFill/>
        </p:spPr>
        <p:txBody>
          <a:bodyPr wrap="square">
            <a:spAutoFit/>
          </a:bodyPr>
          <a:lstStyle/>
          <a:p>
            <a:r>
              <a:rPr lang="en-US" b="1" dirty="0"/>
              <a:t>Nombre_de_la_app/ C#</a:t>
            </a:r>
          </a:p>
          <a:p>
            <a:r>
              <a:rPr lang="en-US" dirty="0"/>
              <a:t>│</a:t>
            </a:r>
          </a:p>
          <a:p>
            <a:r>
              <a:rPr lang="en-US" b="1" dirty="0"/>
              <a:t>Nombre_de_la_app /                     </a:t>
            </a:r>
            <a:r>
              <a:rPr lang="en-US" dirty="0"/>
              <a:t>// Proyecto Portable</a:t>
            </a:r>
          </a:p>
          <a:p>
            <a:r>
              <a:rPr lang="en-US" dirty="0"/>
              <a:t>│   ├── App.xaml                                // Archivo de definición XAML de la aplicación</a:t>
            </a:r>
          </a:p>
          <a:p>
            <a:r>
              <a:rPr lang="en-US" dirty="0"/>
              <a:t>│   ├── App.xaml.cs                         // Código detrás de la definición XAML  </a:t>
            </a:r>
            <a:r>
              <a:rPr lang="en-US" b="1" dirty="0">
                <a:highlight>
                  <a:srgbClr val="FFFF00"/>
                </a:highlight>
              </a:rPr>
              <a:t>code behind</a:t>
            </a:r>
          </a:p>
          <a:p>
            <a:r>
              <a:rPr lang="en-US" dirty="0"/>
              <a:t>│   └── MainPage.xaml                   // Página principal de la aplicación</a:t>
            </a:r>
          </a:p>
          <a:p>
            <a:r>
              <a:rPr lang="en-US" dirty="0"/>
              <a:t>│</a:t>
            </a:r>
          </a:p>
          <a:p>
            <a:r>
              <a:rPr lang="en-US" b="1" dirty="0"/>
              <a:t>Nombre_de_la_app.Android/             </a:t>
            </a:r>
            <a:r>
              <a:rPr lang="en-US" dirty="0"/>
              <a:t>// Proyecto específico para-Android</a:t>
            </a:r>
          </a:p>
          <a:p>
            <a:r>
              <a:rPr lang="en-US" dirty="0"/>
              <a:t>│   └── MainActivity.cs                               // Actividad principal de Android</a:t>
            </a:r>
          </a:p>
          <a:p>
            <a:r>
              <a:rPr lang="en-US" dirty="0"/>
              <a:t>│</a:t>
            </a:r>
          </a:p>
          <a:p>
            <a:r>
              <a:rPr lang="en-US" b="1" dirty="0"/>
              <a:t>Nombre_de_la_app.iOS/                      </a:t>
            </a:r>
            <a:r>
              <a:rPr lang="en-US" dirty="0"/>
              <a:t>// Proyecto específico para iOS</a:t>
            </a:r>
          </a:p>
          <a:p>
            <a:r>
              <a:rPr lang="en-US" dirty="0"/>
              <a:t>    └── AppDelegate.cs                            // Delegado de la aplicación iOS</a:t>
            </a:r>
          </a:p>
        </p:txBody>
      </p:sp>
      <p:sp>
        <p:nvSpPr>
          <p:cNvPr id="2" name="CuadroTexto 1">
            <a:extLst>
              <a:ext uri="{FF2B5EF4-FFF2-40B4-BE49-F238E27FC236}">
                <a16:creationId xmlns:a16="http://schemas.microsoft.com/office/drawing/2014/main" id="{A569CB54-4AF3-4E0E-9619-A0F6080ABDE3}"/>
              </a:ext>
            </a:extLst>
          </p:cNvPr>
          <p:cNvSpPr txBox="1"/>
          <p:nvPr/>
        </p:nvSpPr>
        <p:spPr>
          <a:xfrm>
            <a:off x="2501462" y="210207"/>
            <a:ext cx="8576441" cy="646331"/>
          </a:xfrm>
          <a:prstGeom prst="rect">
            <a:avLst/>
          </a:prstGeom>
          <a:noFill/>
        </p:spPr>
        <p:txBody>
          <a:bodyPr wrap="square" rtlCol="0">
            <a:spAutoFit/>
          </a:bodyPr>
          <a:lstStyle/>
          <a:p>
            <a:pPr algn="ctr"/>
            <a:r>
              <a:rPr lang="es-ES" sz="3600" b="1" dirty="0"/>
              <a:t>Estructura de un proyecto en </a:t>
            </a:r>
            <a:r>
              <a:rPr lang="es-ES" sz="3600" b="1" dirty="0">
                <a:solidFill>
                  <a:srgbClr val="00B0F0"/>
                </a:solidFill>
                <a:effectLst>
                  <a:outerShdw blurRad="38100" dist="38100" dir="2700000" algn="tl">
                    <a:srgbClr val="000000">
                      <a:alpha val="43137"/>
                    </a:srgbClr>
                  </a:outerShdw>
                </a:effectLst>
              </a:rPr>
              <a:t>xamarin </a:t>
            </a:r>
            <a:endParaRPr lang="es-DO" sz="36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6683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B346319-591F-C06E-2F46-F74B45BFEF84}"/>
              </a:ext>
            </a:extLst>
          </p:cNvPr>
          <p:cNvSpPr txBox="1"/>
          <p:nvPr/>
        </p:nvSpPr>
        <p:spPr>
          <a:xfrm>
            <a:off x="3899337" y="798574"/>
            <a:ext cx="7749081" cy="5970865"/>
          </a:xfrm>
          <a:prstGeom prst="rect">
            <a:avLst/>
          </a:prstGeom>
          <a:noFill/>
        </p:spPr>
        <p:txBody>
          <a:bodyPr wrap="square">
            <a:spAutoFit/>
          </a:bodyPr>
          <a:lstStyle/>
          <a:p>
            <a:r>
              <a:rPr lang="en-US" b="1" dirty="0">
                <a:solidFill>
                  <a:srgbClr val="B38FFF"/>
                </a:solidFill>
                <a:effectLst>
                  <a:outerShdw blurRad="38100" dist="38100" dir="2700000" algn="tl">
                    <a:srgbClr val="000000">
                      <a:alpha val="43137"/>
                    </a:srgbClr>
                  </a:outerShdw>
                </a:effectLst>
              </a:rPr>
              <a:t># Estructura de un Proyecto .NET MAUI por Defecto</a:t>
            </a:r>
          </a:p>
          <a:p>
            <a:endParaRPr lang="en-US" sz="1400" b="1" dirty="0"/>
          </a:p>
          <a:p>
            <a:r>
              <a:rPr lang="en-US" sz="1400" b="1" dirty="0"/>
              <a:t>## Nombre_de_la_app/</a:t>
            </a:r>
          </a:p>
          <a:p>
            <a:endParaRPr lang="en-US" sz="1400" b="1" dirty="0"/>
          </a:p>
          <a:p>
            <a:r>
              <a:rPr lang="en-US" sz="1400" b="1" dirty="0"/>
              <a:t>### C#</a:t>
            </a:r>
          </a:p>
          <a:p>
            <a:endParaRPr lang="en-US" sz="1400" b="1" dirty="0"/>
          </a:p>
          <a:p>
            <a:r>
              <a:rPr lang="en-US" sz="1400" b="1" dirty="0"/>
              <a:t>- **Nombre_de_la_app/**                     // Proyecto Portable</a:t>
            </a:r>
          </a:p>
          <a:p>
            <a:r>
              <a:rPr lang="en-US" sz="1400" b="1" dirty="0"/>
              <a:t>  - **App.xaml**                                // Archivo de definición XAML de la aplicación</a:t>
            </a:r>
          </a:p>
          <a:p>
            <a:r>
              <a:rPr lang="en-US" sz="1400" b="1" dirty="0"/>
              <a:t>  - **App.xaml.cs**                         // Código detrás de la definición XAML</a:t>
            </a:r>
          </a:p>
          <a:p>
            <a:r>
              <a:rPr lang="en-US" sz="1400" b="1" dirty="0"/>
              <a:t>  - **MainPage.xaml**                   // Página principal de la aplicación</a:t>
            </a:r>
          </a:p>
          <a:p>
            <a:r>
              <a:rPr lang="en-US" sz="1400" b="1" dirty="0"/>
              <a:t>  - **MainPage.xaml.cs**               // Código detrás de la página principal</a:t>
            </a:r>
          </a:p>
          <a:p>
            <a:r>
              <a:rPr lang="en-US" sz="1400" b="1" dirty="0"/>
              <a:t>  - **MauiProgram.cs**                    // Archivo de configuración de MAUI</a:t>
            </a:r>
          </a:p>
          <a:p>
            <a:r>
              <a:rPr lang="en-US" sz="1400" b="1" dirty="0"/>
              <a:t>  - **Platforms/**                           // Carpeta para plataformas específicas</a:t>
            </a:r>
          </a:p>
          <a:p>
            <a:r>
              <a:rPr lang="en-US" sz="1400" b="1" dirty="0"/>
              <a:t>    - **Android/**                            // Carpeta específica para Android</a:t>
            </a:r>
          </a:p>
          <a:p>
            <a:r>
              <a:rPr lang="en-US" sz="1400" b="1" dirty="0"/>
              <a:t>      - **MainActivity.cs**             // Actividad principal de Android</a:t>
            </a:r>
          </a:p>
          <a:p>
            <a:r>
              <a:rPr lang="en-US" sz="1400" b="1" dirty="0"/>
              <a:t>    - **iOS/**                                 // Carpeta específica para iOS</a:t>
            </a:r>
          </a:p>
          <a:p>
            <a:r>
              <a:rPr lang="en-US" sz="1400" b="1" dirty="0"/>
              <a:t>      - **AppDelegate.cs**              // Delegado de la aplicación iOS</a:t>
            </a:r>
          </a:p>
          <a:p>
            <a:r>
              <a:rPr lang="en-US" sz="1400" b="1" dirty="0"/>
              <a:t>    - **MacCatalyst/**                   // Carpeta específica para MacCatalyst</a:t>
            </a:r>
          </a:p>
          <a:p>
            <a:r>
              <a:rPr lang="en-US" sz="1400" b="1" dirty="0"/>
              <a:t>      - **AppDelegate.cs**              // Delegado de la aplicación MacCatalyst</a:t>
            </a:r>
          </a:p>
          <a:p>
            <a:r>
              <a:rPr lang="en-US" sz="1400" b="1" dirty="0"/>
              <a:t>    - **Windows/**                         // Carpeta específica para Windows</a:t>
            </a:r>
          </a:p>
          <a:p>
            <a:r>
              <a:rPr lang="en-US" sz="1400" b="1" dirty="0"/>
              <a:t>      - **App.xaml**                       // Archivo de definición XAML de la aplicación Windows</a:t>
            </a:r>
          </a:p>
          <a:p>
            <a:r>
              <a:rPr lang="en-US" sz="1400" b="1" dirty="0"/>
              <a:t>  - **Resources/**                         // Carpeta para recursos</a:t>
            </a:r>
          </a:p>
          <a:p>
            <a:r>
              <a:rPr lang="en-US" sz="1400" b="1" dirty="0"/>
              <a:t>    - **Styles.xaml**                     // Archivo de estilos XAML</a:t>
            </a:r>
          </a:p>
          <a:p>
            <a:r>
              <a:rPr lang="en-US" sz="1400" b="1" dirty="0"/>
              <a:t>    - **Images/**                           // Carpeta para imágenes</a:t>
            </a:r>
          </a:p>
          <a:p>
            <a:r>
              <a:rPr lang="en-US" sz="1400" b="1" dirty="0"/>
              <a:t>    - **Fonts/**                            // Carpeta para fuentes</a:t>
            </a:r>
          </a:p>
          <a:p>
            <a:r>
              <a:rPr lang="en-US" sz="1400" b="1" dirty="0"/>
              <a:t>    - **Raw/**                              // Carpeta para recursos sin procesar</a:t>
            </a:r>
          </a:p>
          <a:p>
            <a:endParaRPr lang="en-US" sz="1400" b="1" dirty="0"/>
          </a:p>
        </p:txBody>
      </p:sp>
      <p:sp>
        <p:nvSpPr>
          <p:cNvPr id="2" name="CuadroTexto 1">
            <a:extLst>
              <a:ext uri="{FF2B5EF4-FFF2-40B4-BE49-F238E27FC236}">
                <a16:creationId xmlns:a16="http://schemas.microsoft.com/office/drawing/2014/main" id="{A569CB54-4AF3-4E0E-9619-A0F6080ABDE3}"/>
              </a:ext>
            </a:extLst>
          </p:cNvPr>
          <p:cNvSpPr txBox="1"/>
          <p:nvPr/>
        </p:nvSpPr>
        <p:spPr>
          <a:xfrm>
            <a:off x="2501462" y="210207"/>
            <a:ext cx="8576441" cy="646331"/>
          </a:xfrm>
          <a:prstGeom prst="rect">
            <a:avLst/>
          </a:prstGeom>
          <a:noFill/>
        </p:spPr>
        <p:txBody>
          <a:bodyPr wrap="square" rtlCol="0">
            <a:spAutoFit/>
          </a:bodyPr>
          <a:lstStyle/>
          <a:p>
            <a:pPr algn="ctr"/>
            <a:r>
              <a:rPr lang="es-ES" sz="3600" b="1" dirty="0"/>
              <a:t>Estructura de un proyecto en </a:t>
            </a:r>
            <a:r>
              <a:rPr lang="es-ES" sz="3600" b="1" dirty="0">
                <a:solidFill>
                  <a:srgbClr val="00B0F0"/>
                </a:solidFill>
                <a:effectLst>
                  <a:outerShdw blurRad="38100" dist="38100" dir="2700000" algn="tl">
                    <a:srgbClr val="000000">
                      <a:alpha val="43137"/>
                    </a:srgbClr>
                  </a:outerShdw>
                </a:effectLst>
              </a:rPr>
              <a:t>xamarin </a:t>
            </a:r>
            <a:endParaRPr lang="es-DO" sz="3600" b="1" dirty="0">
              <a:solidFill>
                <a:srgbClr val="00B0F0"/>
              </a:solidFill>
              <a:effectLst>
                <a:outerShdw blurRad="38100" dist="38100" dir="2700000" algn="tl">
                  <a:srgbClr val="000000">
                    <a:alpha val="43137"/>
                  </a:srgbClr>
                </a:outerShdw>
              </a:effectLst>
            </a:endParaRPr>
          </a:p>
        </p:txBody>
      </p:sp>
      <p:pic>
        <p:nvPicPr>
          <p:cNvPr id="1026" name="Picture 2">
            <a:extLst>
              <a:ext uri="{FF2B5EF4-FFF2-40B4-BE49-F238E27FC236}">
                <a16:creationId xmlns:a16="http://schemas.microsoft.com/office/drawing/2014/main" id="{09F99D8F-D452-484A-A67D-898917383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24" y="856538"/>
            <a:ext cx="3681446" cy="5686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990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5837391"/>
            <a:ext cx="11903826" cy="954107"/>
          </a:xfrm>
          <a:prstGeom prst="rect">
            <a:avLst/>
          </a:prstGeom>
        </p:spPr>
        <p:txBody>
          <a:bodyPr wrap="square">
            <a:spAutoFit/>
          </a:bodyPr>
          <a:lstStyle/>
          <a:p>
            <a:pPr algn="ctr"/>
            <a:r>
              <a:rPr lang="es-ES" sz="2800" b="1" i="0" dirty="0">
                <a:solidFill>
                  <a:srgbClr val="444444"/>
                </a:solidFill>
                <a:effectLst/>
                <a:latin typeface="Alegreya Sans"/>
              </a:rPr>
              <a:t>” Los programadores del mañana son los magos del futuro.”</a:t>
            </a:r>
          </a:p>
          <a:p>
            <a:pPr algn="ctr"/>
            <a:r>
              <a:rPr lang="es-ES" sz="2800" b="1" i="0" cap="all" dirty="0">
                <a:solidFill>
                  <a:srgbClr val="00B0F0"/>
                </a:solidFill>
                <a:effectLst>
                  <a:outerShdw blurRad="38100" dist="38100" dir="2700000" algn="tl">
                    <a:srgbClr val="000000">
                      <a:alpha val="43137"/>
                    </a:srgbClr>
                  </a:outerShdw>
                </a:effectLst>
                <a:latin typeface="Alegreya Sans"/>
              </a:rPr>
              <a:t>GABE NEWELL</a:t>
            </a:r>
            <a:endParaRPr lang="es-ES" sz="2800" b="1" dirty="0">
              <a:solidFill>
                <a:srgbClr val="00B0F0"/>
              </a:solidFill>
              <a:effectLst>
                <a:outerShdw blurRad="38100" dist="38100" dir="2700000" algn="tl">
                  <a:srgbClr val="000000">
                    <a:alpha val="43137"/>
                  </a:srgbClr>
                </a:outerShdw>
              </a:effectLst>
            </a:endParaRPr>
          </a:p>
        </p:txBody>
      </p:sp>
      <p:pic>
        <p:nvPicPr>
          <p:cNvPr id="1026" name="Picture 2">
            <a:extLst>
              <a:ext uri="{FF2B5EF4-FFF2-40B4-BE49-F238E27FC236}">
                <a16:creationId xmlns:a16="http://schemas.microsoft.com/office/drawing/2014/main" id="{A550B8D6-A900-475F-873E-2BF154B4D70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68829" y="713647"/>
            <a:ext cx="9166167" cy="51237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5">
            <a:extLst>
              <a:ext uri="{FF2B5EF4-FFF2-40B4-BE49-F238E27FC236}">
                <a16:creationId xmlns:a16="http://schemas.microsoft.com/office/drawing/2014/main" id="{AF61062B-691F-4F2D-AB69-0190AB5FB13F}"/>
              </a:ext>
            </a:extLst>
          </p:cNvPr>
          <p:cNvSpPr txBox="1"/>
          <p:nvPr/>
        </p:nvSpPr>
        <p:spPr>
          <a:xfrm>
            <a:off x="2644462" y="-1785"/>
            <a:ext cx="6903076" cy="553998"/>
          </a:xfrm>
          <a:prstGeom prst="rect">
            <a:avLst/>
          </a:prstGeom>
          <a:noFill/>
        </p:spPr>
        <p:txBody>
          <a:bodyPr wrap="square" rtlCol="0">
            <a:spAutoFit/>
          </a:bodyPr>
          <a:lstStyle/>
          <a:p>
            <a:pPr algn="ctr"/>
            <a:r>
              <a:rPr lang="en-US" sz="3000" b="1" u="sng" dirty="0">
                <a:effectLst>
                  <a:outerShdw blurRad="38100" dist="38100" dir="2700000" algn="tl">
                    <a:srgbClr val="000000">
                      <a:alpha val="43137"/>
                    </a:srgbClr>
                  </a:outerShdw>
                </a:effectLst>
              </a:rPr>
              <a:t>Aplicacion Presentacion Perfil Profesional</a:t>
            </a:r>
            <a:endParaRPr lang="es-DO" sz="30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2214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Picture 2"/>
          <p:cNvPicPr/>
          <p:nvPr/>
        </p:nvPicPr>
        <p:blipFill>
          <a:blip r:embed="rId2"/>
          <a:stretch/>
        </p:blipFill>
        <p:spPr>
          <a:xfrm>
            <a:off x="4069080" y="524160"/>
            <a:ext cx="4029480" cy="1254600"/>
          </a:xfrm>
          <a:prstGeom prst="rect">
            <a:avLst/>
          </a:prstGeom>
          <a:ln>
            <a:noFill/>
          </a:ln>
        </p:spPr>
      </p:pic>
      <p:sp>
        <p:nvSpPr>
          <p:cNvPr id="158" name="CustomShape 1"/>
          <p:cNvSpPr/>
          <p:nvPr/>
        </p:nvSpPr>
        <p:spPr>
          <a:xfrm>
            <a:off x="261360" y="2075400"/>
            <a:ext cx="11645640" cy="3939840"/>
          </a:xfrm>
          <a:prstGeom prst="rect">
            <a:avLst/>
          </a:prstGeom>
          <a:noFill/>
          <a:ln>
            <a:noFill/>
          </a:ln>
        </p:spPr>
        <p:style>
          <a:lnRef idx="0">
            <a:scrgbClr r="0" g="0" b="0"/>
          </a:lnRef>
          <a:fillRef idx="0">
            <a:scrgbClr r="0" g="0" b="0"/>
          </a:fillRef>
          <a:effectRef idx="0">
            <a:scrgbClr r="0" g="0" b="0"/>
          </a:effectRef>
          <a:fontRef idx="minor"/>
        </p:style>
        <p:txBody>
          <a:bodyPr lIns="95040" tIns="47520" rIns="95040" bIns="47520"/>
          <a:lstStyle/>
          <a:p>
            <a:pPr>
              <a:lnSpc>
                <a:spcPct val="90000"/>
              </a:lnSpc>
            </a:pPr>
            <a:r>
              <a:rPr lang="en-US" sz="4000" b="1" strike="noStrike" spc="-1" dirty="0">
                <a:solidFill>
                  <a:srgbClr val="0070C0"/>
                </a:solidFill>
                <a:latin typeface="Consolas"/>
              </a:rPr>
              <a:t>Codigo:  </a:t>
            </a:r>
            <a:r>
              <a:rPr lang="en-US" sz="4000" b="1" strike="noStrike" spc="-1" dirty="0">
                <a:solidFill>
                  <a:srgbClr val="000000"/>
                </a:solidFill>
                <a:latin typeface="Consolas"/>
              </a:rPr>
              <a:t>506146</a:t>
            </a:r>
            <a:r>
              <a:rPr lang="en-US" sz="4000" b="0" strike="noStrike" spc="-1" dirty="0">
                <a:solidFill>
                  <a:srgbClr val="000000"/>
                </a:solidFill>
                <a:latin typeface="Consolas"/>
              </a:rPr>
              <a:t> </a:t>
            </a:r>
            <a:endParaRPr lang="en-US" sz="4000" b="0" strike="noStrike" spc="-1" dirty="0">
              <a:latin typeface="Arial"/>
            </a:endParaRPr>
          </a:p>
          <a:p>
            <a:pPr>
              <a:lnSpc>
                <a:spcPct val="90000"/>
              </a:lnSpc>
            </a:pPr>
            <a:r>
              <a:rPr lang="en-US" sz="4000" b="1" strike="noStrike" spc="-1" dirty="0">
                <a:solidFill>
                  <a:srgbClr val="0070C0"/>
                </a:solidFill>
                <a:latin typeface="Consolas"/>
              </a:rPr>
              <a:t>Materia: </a:t>
            </a:r>
            <a:r>
              <a:rPr lang="en-US" sz="3600" b="1" strike="noStrike" spc="-1" dirty="0">
                <a:solidFill>
                  <a:srgbClr val="000000"/>
                </a:solidFill>
                <a:latin typeface="Helvetica Neue"/>
              </a:rPr>
              <a:t>Programacion Dispositivos Móviles</a:t>
            </a:r>
            <a:endParaRPr lang="en-US" sz="3600" b="0" strike="noStrike" spc="-1" dirty="0">
              <a:latin typeface="Arial"/>
            </a:endParaRPr>
          </a:p>
          <a:p>
            <a:pPr>
              <a:lnSpc>
                <a:spcPct val="90000"/>
              </a:lnSpc>
            </a:pPr>
            <a:r>
              <a:rPr lang="en-US" sz="4000" b="1" strike="noStrike" spc="-1" dirty="0">
                <a:solidFill>
                  <a:srgbClr val="0070C0"/>
                </a:solidFill>
                <a:latin typeface="Consolas"/>
              </a:rPr>
              <a:t>Creditos: </a:t>
            </a:r>
            <a:r>
              <a:rPr lang="en-US" sz="4000" b="1" u="sng" strike="noStrike" spc="-1" dirty="0">
                <a:solidFill>
                  <a:srgbClr val="000000"/>
                </a:solidFill>
                <a:uFillTx/>
                <a:latin typeface="Consolas"/>
              </a:rPr>
              <a:t>3</a:t>
            </a:r>
            <a:endParaRPr lang="en-US" sz="4000" b="0" strike="noStrike" spc="-1" dirty="0">
              <a:latin typeface="Arial"/>
            </a:endParaRPr>
          </a:p>
          <a:p>
            <a:pPr>
              <a:lnSpc>
                <a:spcPct val="90000"/>
              </a:lnSpc>
            </a:pPr>
            <a:r>
              <a:rPr lang="en-US" sz="4000" b="1" strike="noStrike" spc="-1" dirty="0">
                <a:solidFill>
                  <a:srgbClr val="0070C0"/>
                </a:solidFill>
                <a:latin typeface="Consolas"/>
              </a:rPr>
              <a:t>Pre-Requisitos: </a:t>
            </a:r>
            <a:r>
              <a:rPr lang="en-US" sz="4000" b="1" u="sng" strike="noStrike" spc="-1" dirty="0">
                <a:solidFill>
                  <a:srgbClr val="000000"/>
                </a:solidFill>
                <a:uFillTx/>
                <a:latin typeface="Consolas"/>
              </a:rPr>
              <a:t>506143-POO.</a:t>
            </a:r>
            <a:endParaRPr lang="en-US" sz="4000" b="0" strike="noStrike" spc="-1" dirty="0">
              <a:latin typeface="Arial"/>
            </a:endParaRPr>
          </a:p>
          <a:p>
            <a:pPr>
              <a:lnSpc>
                <a:spcPct val="90000"/>
              </a:lnSpc>
            </a:pPr>
            <a:r>
              <a:rPr lang="en-US" sz="4000" b="1" strike="noStrike" spc="-1" dirty="0">
                <a:solidFill>
                  <a:srgbClr val="0070C0"/>
                </a:solidFill>
                <a:latin typeface="Consolas"/>
              </a:rPr>
              <a:t>Horario: </a:t>
            </a:r>
            <a:r>
              <a:rPr lang="en-US" sz="3200" b="1" u="sng" strike="noStrike" spc="-1" dirty="0">
                <a:solidFill>
                  <a:srgbClr val="000000"/>
                </a:solidFill>
                <a:highlight>
                  <a:srgbClr val="00FF00"/>
                </a:highlight>
                <a:uFillTx/>
                <a:latin typeface="Consolas"/>
              </a:rPr>
              <a:t>6:00 </a:t>
            </a:r>
            <a:r>
              <a:rPr lang="en-US" sz="3200" b="1" u="sng" spc="-1" dirty="0">
                <a:solidFill>
                  <a:srgbClr val="000000"/>
                </a:solidFill>
                <a:highlight>
                  <a:srgbClr val="00FF00"/>
                </a:highlight>
                <a:latin typeface="Consolas"/>
              </a:rPr>
              <a:t>P</a:t>
            </a:r>
            <a:r>
              <a:rPr lang="en-US" sz="3200" b="1" u="sng" strike="noStrike" spc="-1" dirty="0">
                <a:solidFill>
                  <a:srgbClr val="000000"/>
                </a:solidFill>
                <a:highlight>
                  <a:srgbClr val="00FF00"/>
                </a:highlight>
                <a:uFillTx/>
                <a:latin typeface="Consolas"/>
              </a:rPr>
              <a:t>M a 10:00 PM.</a:t>
            </a:r>
            <a:endParaRPr lang="en-US" sz="3200" b="1" strike="noStrike" spc="-1" dirty="0">
              <a:highlight>
                <a:srgbClr val="00FF00"/>
              </a:highlight>
              <a:latin typeface="Arial"/>
            </a:endParaRPr>
          </a:p>
          <a:p>
            <a:pPr>
              <a:lnSpc>
                <a:spcPct val="90000"/>
              </a:lnSpc>
            </a:pPr>
            <a:r>
              <a:rPr lang="en-US" sz="4000" b="1" strike="noStrike" spc="-1" dirty="0">
                <a:solidFill>
                  <a:srgbClr val="0070C0"/>
                </a:solidFill>
                <a:latin typeface="Consolas"/>
              </a:rPr>
              <a:t>Día: </a:t>
            </a:r>
            <a:r>
              <a:rPr lang="en-US" sz="3600" b="1" u="sng" strike="noStrike" spc="-1" dirty="0">
                <a:solidFill>
                  <a:srgbClr val="FF0000"/>
                </a:solidFill>
                <a:uFillTx/>
                <a:latin typeface="Consolas"/>
              </a:rPr>
              <a:t>Jueves-Modo </a:t>
            </a:r>
            <a:r>
              <a:rPr lang="en-US" sz="3600" b="1" u="sng" strike="noStrike" spc="-1" dirty="0" err="1">
                <a:solidFill>
                  <a:srgbClr val="FF0000"/>
                </a:solidFill>
                <a:uFillTx/>
                <a:latin typeface="Consolas"/>
              </a:rPr>
              <a:t>Hibrido</a:t>
            </a:r>
            <a:r>
              <a:rPr lang="en-US" sz="3600" b="1" u="sng" strike="noStrike" spc="-1" dirty="0">
                <a:solidFill>
                  <a:srgbClr val="FF0000"/>
                </a:solidFill>
                <a:uFillTx/>
                <a:latin typeface="Consolas"/>
              </a:rPr>
              <a:t>-Presencial y Virtual</a:t>
            </a:r>
            <a:endParaRPr lang="en-US" sz="3600" b="0" strike="noStrike" spc="-1" dirty="0">
              <a:solidFill>
                <a:srgbClr val="FF0000"/>
              </a:solidFill>
              <a:latin typeface="Arial"/>
            </a:endParaRPr>
          </a:p>
          <a:p>
            <a:pPr>
              <a:lnSpc>
                <a:spcPct val="90000"/>
              </a:lnSpc>
            </a:pPr>
            <a:r>
              <a:rPr lang="en-US" sz="4000" b="1" strike="noStrike" spc="-1" dirty="0">
                <a:solidFill>
                  <a:srgbClr val="0070C0"/>
                </a:solidFill>
                <a:latin typeface="Consolas"/>
              </a:rPr>
              <a:t>Tutor: </a:t>
            </a:r>
            <a:r>
              <a:rPr lang="en-US" sz="4000" b="1" u="sng" strike="noStrike" spc="-1" dirty="0">
                <a:solidFill>
                  <a:srgbClr val="000000"/>
                </a:solidFill>
                <a:uFillTx/>
                <a:latin typeface="Consolas"/>
              </a:rPr>
              <a:t>Ing. Juancito Peña.</a:t>
            </a:r>
            <a:endParaRPr lang="en-US" sz="4000" b="0" strike="noStrike" spc="-1" dirty="0">
              <a:latin typeface="Arial"/>
            </a:endParaRPr>
          </a:p>
          <a:p>
            <a:pPr>
              <a:lnSpc>
                <a:spcPct val="90000"/>
              </a:lnSpc>
            </a:pPr>
            <a:endParaRPr lang="en-US" sz="4000" b="0" strike="noStrike" spc="-1" dirty="0">
              <a:latin typeface="Arial"/>
            </a:endParaRPr>
          </a:p>
        </p:txBody>
      </p:sp>
    </p:spTree>
    <p:extLst>
      <p:ext uri="{BB962C8B-B14F-4D97-AF65-F5344CB8AC3E}">
        <p14:creationId xmlns:p14="http://schemas.microsoft.com/office/powerpoint/2010/main" val="22151493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46056" y="1632280"/>
            <a:ext cx="5617757" cy="4154984"/>
          </a:xfrm>
          <a:prstGeom prst="rect">
            <a:avLst/>
          </a:prstGeom>
          <a:noFill/>
        </p:spPr>
        <p:txBody>
          <a:bodyPr wrap="square" rtlCol="0">
            <a:spAutoFit/>
          </a:bodyPr>
          <a:lstStyle/>
          <a:p>
            <a:pPr algn="just"/>
            <a:r>
              <a:rPr lang="en-US" sz="2400" dirty="0"/>
              <a:t>Vamos a realizar un app como la que vemos a derecha donde crearemos una presentacion de nuestro Perfil profesinal, con algunas Habilidades que queremos Resaltar,  con varios botones con enlace a redes sociales entre ellas </a:t>
            </a:r>
            <a:r>
              <a:rPr lang="en-US" sz="2400" b="1" dirty="0"/>
              <a:t>(</a:t>
            </a:r>
            <a:r>
              <a:rPr lang="en-US" sz="2400" b="1" dirty="0">
                <a:solidFill>
                  <a:srgbClr val="002060"/>
                </a:solidFill>
              </a:rPr>
              <a:t>LinkedIn</a:t>
            </a:r>
            <a:r>
              <a:rPr lang="en-US" sz="2400" dirty="0"/>
              <a:t>, </a:t>
            </a:r>
            <a:r>
              <a:rPr lang="en-US" sz="2400" b="1" dirty="0">
                <a:solidFill>
                  <a:srgbClr val="0070C0"/>
                </a:solidFill>
              </a:rPr>
              <a:t>Twitter</a:t>
            </a:r>
            <a:r>
              <a:rPr lang="en-US" sz="2400" dirty="0"/>
              <a:t>, </a:t>
            </a:r>
            <a:r>
              <a:rPr lang="en-US" sz="2400" b="1" dirty="0">
                <a:solidFill>
                  <a:srgbClr val="002060"/>
                </a:solidFill>
              </a:rPr>
              <a:t>Facebook</a:t>
            </a:r>
            <a:r>
              <a:rPr lang="en-US" sz="2400" dirty="0"/>
              <a:t>, </a:t>
            </a:r>
            <a:r>
              <a:rPr lang="en-US" sz="2400" b="1" dirty="0">
                <a:solidFill>
                  <a:srgbClr val="FF0000"/>
                </a:solidFill>
              </a:rPr>
              <a:t>You</a:t>
            </a:r>
            <a:r>
              <a:rPr lang="en-US" sz="2400" b="1" dirty="0"/>
              <a:t>Tube</a:t>
            </a:r>
            <a:r>
              <a:rPr lang="en-US" sz="2400" dirty="0"/>
              <a:t>, </a:t>
            </a:r>
            <a:r>
              <a:rPr lang="en-US" sz="2400" b="1" dirty="0">
                <a:solidFill>
                  <a:srgbClr val="FF33CC"/>
                </a:solidFill>
              </a:rPr>
              <a:t>Instagrams</a:t>
            </a:r>
            <a:r>
              <a:rPr lang="en-US" sz="2400" b="1" dirty="0"/>
              <a:t>)</a:t>
            </a:r>
            <a:r>
              <a:rPr lang="en-US" sz="2400" dirty="0"/>
              <a:t>, Modificando Algunos controles y propiedades de los mismo, como por ejemplo: </a:t>
            </a:r>
            <a:r>
              <a:rPr lang="en-US" sz="2400" b="1" dirty="0"/>
              <a:t>StackLayout, Label, Boton, imagenes, etc.</a:t>
            </a:r>
            <a:endParaRPr lang="es-ES" sz="2400" b="1" dirty="0"/>
          </a:p>
        </p:txBody>
      </p:sp>
      <p:sp>
        <p:nvSpPr>
          <p:cNvPr id="6" name="TextBox 5">
            <a:extLst>
              <a:ext uri="{FF2B5EF4-FFF2-40B4-BE49-F238E27FC236}">
                <a16:creationId xmlns:a16="http://schemas.microsoft.com/office/drawing/2014/main" id="{0EB8DCCA-49AA-471E-B782-8B7882215AF3}"/>
              </a:ext>
            </a:extLst>
          </p:cNvPr>
          <p:cNvSpPr txBox="1"/>
          <p:nvPr/>
        </p:nvSpPr>
        <p:spPr>
          <a:xfrm>
            <a:off x="0" y="466220"/>
            <a:ext cx="6903076" cy="553998"/>
          </a:xfrm>
          <a:prstGeom prst="rect">
            <a:avLst/>
          </a:prstGeom>
          <a:noFill/>
        </p:spPr>
        <p:txBody>
          <a:bodyPr wrap="square" rtlCol="0">
            <a:spAutoFit/>
          </a:bodyPr>
          <a:lstStyle/>
          <a:p>
            <a:pPr algn="ctr"/>
            <a:r>
              <a:rPr lang="en-US" sz="3000" b="1" u="sng" dirty="0">
                <a:effectLst>
                  <a:outerShdw blurRad="38100" dist="38100" dir="2700000" algn="tl">
                    <a:srgbClr val="000000">
                      <a:alpha val="43137"/>
                    </a:srgbClr>
                  </a:outerShdw>
                </a:effectLst>
              </a:rPr>
              <a:t>Aplicacion Presentacion Perfil Profesional</a:t>
            </a:r>
            <a:endParaRPr lang="es-DO" sz="3000" b="1" u="sng" dirty="0">
              <a:effectLst>
                <a:outerShdw blurRad="38100" dist="38100" dir="2700000" algn="tl">
                  <a:srgbClr val="000000">
                    <a:alpha val="43137"/>
                  </a:srgbClr>
                </a:outerShdw>
              </a:effectLst>
            </a:endParaRPr>
          </a:p>
        </p:txBody>
      </p:sp>
      <p:grpSp>
        <p:nvGrpSpPr>
          <p:cNvPr id="21" name="Group 20">
            <a:extLst>
              <a:ext uri="{FF2B5EF4-FFF2-40B4-BE49-F238E27FC236}">
                <a16:creationId xmlns:a16="http://schemas.microsoft.com/office/drawing/2014/main" id="{5D47C222-CFB3-49B2-B020-2FD5A891F60B}"/>
              </a:ext>
            </a:extLst>
          </p:cNvPr>
          <p:cNvGrpSpPr/>
          <p:nvPr/>
        </p:nvGrpSpPr>
        <p:grpSpPr>
          <a:xfrm>
            <a:off x="7082443" y="631767"/>
            <a:ext cx="3042459" cy="4763194"/>
            <a:chOff x="143638" y="237571"/>
            <a:chExt cx="3732906" cy="6400790"/>
          </a:xfrm>
        </p:grpSpPr>
        <p:grpSp>
          <p:nvGrpSpPr>
            <p:cNvPr id="22" name="Group 21">
              <a:extLst>
                <a:ext uri="{FF2B5EF4-FFF2-40B4-BE49-F238E27FC236}">
                  <a16:creationId xmlns:a16="http://schemas.microsoft.com/office/drawing/2014/main" id="{423293BA-B5E7-450E-AC9C-082F8BB7388C}"/>
                </a:ext>
              </a:extLst>
            </p:cNvPr>
            <p:cNvGrpSpPr/>
            <p:nvPr/>
          </p:nvGrpSpPr>
          <p:grpSpPr>
            <a:xfrm>
              <a:off x="143638" y="237571"/>
              <a:ext cx="3732906" cy="6400790"/>
              <a:chOff x="2786231" y="306593"/>
              <a:chExt cx="3732904" cy="6400800"/>
            </a:xfrm>
          </p:grpSpPr>
          <p:sp>
            <p:nvSpPr>
              <p:cNvPr id="27" name="Rectangle 26">
                <a:extLst>
                  <a:ext uri="{FF2B5EF4-FFF2-40B4-BE49-F238E27FC236}">
                    <a16:creationId xmlns:a16="http://schemas.microsoft.com/office/drawing/2014/main" id="{0EDDEB04-267A-480D-B9F7-1146F6364AFA}"/>
                  </a:ext>
                </a:extLst>
              </p:cNvPr>
              <p:cNvSpPr/>
              <p:nvPr/>
            </p:nvSpPr>
            <p:spPr>
              <a:xfrm>
                <a:off x="2786231" y="306593"/>
                <a:ext cx="3732904" cy="6400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dirty="0"/>
              </a:p>
            </p:txBody>
          </p:sp>
          <p:sp>
            <p:nvSpPr>
              <p:cNvPr id="28" name="Rectangle 27">
                <a:extLst>
                  <a:ext uri="{FF2B5EF4-FFF2-40B4-BE49-F238E27FC236}">
                    <a16:creationId xmlns:a16="http://schemas.microsoft.com/office/drawing/2014/main" id="{DEDA0F65-9C36-410F-B019-B6A38FA2425E}"/>
                  </a:ext>
                </a:extLst>
              </p:cNvPr>
              <p:cNvSpPr/>
              <p:nvPr/>
            </p:nvSpPr>
            <p:spPr>
              <a:xfrm>
                <a:off x="2873189" y="389069"/>
                <a:ext cx="3558988" cy="62393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dirty="0"/>
              </a:p>
            </p:txBody>
          </p:sp>
          <p:sp>
            <p:nvSpPr>
              <p:cNvPr id="29" name="Oval 28">
                <a:extLst>
                  <a:ext uri="{FF2B5EF4-FFF2-40B4-BE49-F238E27FC236}">
                    <a16:creationId xmlns:a16="http://schemas.microsoft.com/office/drawing/2014/main" id="{33AD4225-A818-42E7-B332-9E33F712ECBA}"/>
                  </a:ext>
                </a:extLst>
              </p:cNvPr>
              <p:cNvSpPr/>
              <p:nvPr/>
            </p:nvSpPr>
            <p:spPr>
              <a:xfrm>
                <a:off x="3776831" y="898238"/>
                <a:ext cx="1751703" cy="151327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DO"/>
              </a:p>
            </p:txBody>
          </p:sp>
          <p:sp>
            <p:nvSpPr>
              <p:cNvPr id="30" name="TextBox 29">
                <a:extLst>
                  <a:ext uri="{FF2B5EF4-FFF2-40B4-BE49-F238E27FC236}">
                    <a16:creationId xmlns:a16="http://schemas.microsoft.com/office/drawing/2014/main" id="{462F798D-51B5-4816-8C7F-9F35A46B7403}"/>
                  </a:ext>
                </a:extLst>
              </p:cNvPr>
              <p:cNvSpPr txBox="1"/>
              <p:nvPr/>
            </p:nvSpPr>
            <p:spPr>
              <a:xfrm>
                <a:off x="3023905" y="2482907"/>
                <a:ext cx="3222988" cy="620387"/>
              </a:xfrm>
              <a:prstGeom prst="rect">
                <a:avLst/>
              </a:prstGeom>
              <a:noFill/>
            </p:spPr>
            <p:txBody>
              <a:bodyPr wrap="square" rtlCol="0">
                <a:spAutoFit/>
              </a:bodyPr>
              <a:lstStyle/>
              <a:p>
                <a:pPr algn="ctr"/>
                <a:r>
                  <a:rPr lang="en-US" sz="2400" b="1" dirty="0"/>
                  <a:t>JUANCITO PEÑA V.</a:t>
                </a:r>
                <a:endParaRPr lang="es-DO" sz="2400" b="1" dirty="0"/>
              </a:p>
            </p:txBody>
          </p:sp>
          <p:sp>
            <p:nvSpPr>
              <p:cNvPr id="31" name="TextBox 30">
                <a:extLst>
                  <a:ext uri="{FF2B5EF4-FFF2-40B4-BE49-F238E27FC236}">
                    <a16:creationId xmlns:a16="http://schemas.microsoft.com/office/drawing/2014/main" id="{8B2EB3E8-C718-44E2-AC94-C7B8384B3FD0}"/>
                  </a:ext>
                </a:extLst>
              </p:cNvPr>
              <p:cNvSpPr txBox="1"/>
              <p:nvPr/>
            </p:nvSpPr>
            <p:spPr>
              <a:xfrm>
                <a:off x="3101403" y="3004753"/>
                <a:ext cx="3102562" cy="496310"/>
              </a:xfrm>
              <a:prstGeom prst="rect">
                <a:avLst/>
              </a:prstGeom>
              <a:noFill/>
            </p:spPr>
            <p:txBody>
              <a:bodyPr wrap="square" rtlCol="0">
                <a:spAutoFit/>
              </a:bodyPr>
              <a:lstStyle/>
              <a:p>
                <a:pPr algn="ctr"/>
                <a:r>
                  <a:rPr lang="en-US" b="1" dirty="0">
                    <a:solidFill>
                      <a:srgbClr val="0070C0"/>
                    </a:solidFill>
                  </a:rPr>
                  <a:t>Ingeniero en Sistemas</a:t>
                </a:r>
                <a:endParaRPr lang="es-DO" b="1" dirty="0">
                  <a:solidFill>
                    <a:srgbClr val="0070C0"/>
                  </a:solidFill>
                </a:endParaRPr>
              </a:p>
            </p:txBody>
          </p:sp>
          <p:sp>
            <p:nvSpPr>
              <p:cNvPr id="32" name="TextBox 31">
                <a:extLst>
                  <a:ext uri="{FF2B5EF4-FFF2-40B4-BE49-F238E27FC236}">
                    <a16:creationId xmlns:a16="http://schemas.microsoft.com/office/drawing/2014/main" id="{7BFA26C2-EC71-441F-BE11-29BD5049DB89}"/>
                  </a:ext>
                </a:extLst>
              </p:cNvPr>
              <p:cNvSpPr txBox="1"/>
              <p:nvPr/>
            </p:nvSpPr>
            <p:spPr>
              <a:xfrm>
                <a:off x="3138163" y="3744125"/>
                <a:ext cx="3102562" cy="1488930"/>
              </a:xfrm>
              <a:prstGeom prst="rect">
                <a:avLst/>
              </a:prstGeom>
              <a:noFill/>
            </p:spPr>
            <p:txBody>
              <a:bodyPr wrap="square" rtlCol="0">
                <a:spAutoFit/>
              </a:bodyPr>
              <a:lstStyle/>
              <a:p>
                <a:pPr algn="ctr"/>
                <a:r>
                  <a:rPr lang="es-DO" sz="1100" dirty="0">
                    <a:latin typeface="Consolas" panose="020B0609020204030204" pitchFamily="49" charset="0"/>
                  </a:rPr>
                  <a:t>Programador Web (HTML, CSS, JS, PHP),.Net (C#, VB.Net), Mobile(Xamarin C#) | Data Analyst (SQL, Excel, Power BI, Crystal Report, R, Python)| Teacher Technology</a:t>
                </a:r>
                <a:endParaRPr lang="es-DO" sz="900" dirty="0"/>
              </a:p>
            </p:txBody>
          </p:sp>
          <p:pic>
            <p:nvPicPr>
              <p:cNvPr id="33" name="Picture 4" descr="Icono youtube">
                <a:extLst>
                  <a:ext uri="{FF2B5EF4-FFF2-40B4-BE49-F238E27FC236}">
                    <a16:creationId xmlns:a16="http://schemas.microsoft.com/office/drawing/2014/main" id="{DF228FCB-BE9C-4401-8BDA-56407E7E9DC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983266" y="5641824"/>
                <a:ext cx="577830" cy="57783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cono facebook">
                <a:extLst>
                  <a:ext uri="{FF2B5EF4-FFF2-40B4-BE49-F238E27FC236}">
                    <a16:creationId xmlns:a16="http://schemas.microsoft.com/office/drawing/2014/main" id="{24C6444E-9EC6-4FC5-AFEB-F156037A2B9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707977" y="5605749"/>
                <a:ext cx="649979" cy="649979"/>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descr="A person in a suit&#10;&#10;Description automatically generated with medium confidence">
              <a:extLst>
                <a:ext uri="{FF2B5EF4-FFF2-40B4-BE49-F238E27FC236}">
                  <a16:creationId xmlns:a16="http://schemas.microsoft.com/office/drawing/2014/main" id="{97090555-8923-4F93-8E4A-B783A53F8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239" y="829215"/>
              <a:ext cx="1751704" cy="1505697"/>
            </a:xfrm>
            <a:prstGeom prst="rect">
              <a:avLst/>
            </a:prstGeom>
          </p:spPr>
        </p:pic>
        <p:pic>
          <p:nvPicPr>
            <p:cNvPr id="24" name="Picture 2" descr="Icono linkedin, la red social">
              <a:extLst>
                <a:ext uri="{FF2B5EF4-FFF2-40B4-BE49-F238E27FC236}">
                  <a16:creationId xmlns:a16="http://schemas.microsoft.com/office/drawing/2014/main" id="{F676A53B-9BFE-48C5-9C67-B3E75185D65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12429" y="5572797"/>
              <a:ext cx="577831" cy="5778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cono sociales, medios de comunicación, círculo, instagram">
              <a:extLst>
                <a:ext uri="{FF2B5EF4-FFF2-40B4-BE49-F238E27FC236}">
                  <a16:creationId xmlns:a16="http://schemas.microsoft.com/office/drawing/2014/main" id="{985BF83D-7909-43AD-9C07-86CEB1A788AD}"/>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416488" y="5541464"/>
              <a:ext cx="577831" cy="5778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cono sociales, medios de comunicación, twitter, círculo">
              <a:extLst>
                <a:ext uri="{FF2B5EF4-FFF2-40B4-BE49-F238E27FC236}">
                  <a16:creationId xmlns:a16="http://schemas.microsoft.com/office/drawing/2014/main" id="{6F766297-A4BF-44DD-BA7E-451B1A9C8D8E}"/>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757937" y="5548867"/>
              <a:ext cx="577831" cy="577830"/>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descr="A hand holding a phone&#10;&#10;Description automatically generated with low confidence">
            <a:extLst>
              <a:ext uri="{FF2B5EF4-FFF2-40B4-BE49-F238E27FC236}">
                <a16:creationId xmlns:a16="http://schemas.microsoft.com/office/drawing/2014/main" id="{0BB41F6A-D225-4667-BD08-DAC3FADC0B4B}"/>
              </a:ext>
            </a:extLst>
          </p:cNvPr>
          <p:cNvPicPr>
            <a:picLocks noChangeAspect="1"/>
          </p:cNvPicPr>
          <p:nvPr/>
        </p:nvPicPr>
        <p:blipFill rotWithShape="1">
          <a:blip r:embed="rId8">
            <a:extLst>
              <a:ext uri="{28A0092B-C50C-407E-A947-70E740481C1C}">
                <a14:useLocalDpi xmlns:a14="http://schemas.microsoft.com/office/drawing/2010/main" val="0"/>
              </a:ext>
            </a:extLst>
          </a:blip>
          <a:srcRect r="14370" b="13990"/>
          <a:stretch/>
        </p:blipFill>
        <p:spPr>
          <a:xfrm>
            <a:off x="6259484" y="30257"/>
            <a:ext cx="5706426" cy="6761242"/>
          </a:xfrm>
          <a:prstGeom prst="rect">
            <a:avLst/>
          </a:prstGeom>
        </p:spPr>
      </p:pic>
    </p:spTree>
    <p:extLst>
      <p:ext uri="{BB962C8B-B14F-4D97-AF65-F5344CB8AC3E}">
        <p14:creationId xmlns:p14="http://schemas.microsoft.com/office/powerpoint/2010/main" val="2879716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DBD12C03-9187-45CB-BA86-306AD3D87479}"/>
              </a:ext>
            </a:extLst>
          </p:cNvPr>
          <p:cNvSpPr/>
          <p:nvPr/>
        </p:nvSpPr>
        <p:spPr>
          <a:xfrm>
            <a:off x="1407427" y="872614"/>
            <a:ext cx="3220872" cy="51127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p>
        </p:txBody>
      </p:sp>
      <p:pic>
        <p:nvPicPr>
          <p:cNvPr id="1026" name="Picture 2" descr="Cristal Pantalla+Marco iPhone 7 Plus Negro &amp;gt; Smartphones &amp;gt; Repuestos  Smartphones &amp;gt; Repuestos iPhone &amp;gt; iPhone 7 Plus">
            <a:extLst>
              <a:ext uri="{FF2B5EF4-FFF2-40B4-BE49-F238E27FC236}">
                <a16:creationId xmlns:a16="http://schemas.microsoft.com/office/drawing/2014/main" id="{FFC3CF47-A20C-45DD-8324-BBABE31E3C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69" t="7363" r="29436" b="7264"/>
          <a:stretch/>
        </p:blipFill>
        <p:spPr bwMode="auto">
          <a:xfrm>
            <a:off x="1216646" y="0"/>
            <a:ext cx="364395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07C7BE8-C9E0-4396-B57C-767606801755}"/>
              </a:ext>
            </a:extLst>
          </p:cNvPr>
          <p:cNvSpPr txBox="1"/>
          <p:nvPr/>
        </p:nvSpPr>
        <p:spPr>
          <a:xfrm>
            <a:off x="1603612" y="2404530"/>
            <a:ext cx="2866030" cy="369332"/>
          </a:xfrm>
          <a:prstGeom prst="rect">
            <a:avLst/>
          </a:prstGeom>
          <a:noFill/>
        </p:spPr>
        <p:txBody>
          <a:bodyPr wrap="square" rtlCol="0">
            <a:spAutoFit/>
          </a:bodyPr>
          <a:lstStyle/>
          <a:p>
            <a:pPr algn="ctr"/>
            <a:r>
              <a:rPr lang="en-US" b="1" dirty="0"/>
              <a:t>JUANCITO PEÑA V.</a:t>
            </a:r>
            <a:endParaRPr lang="es-ES" b="1" dirty="0"/>
          </a:p>
        </p:txBody>
      </p:sp>
      <p:sp>
        <p:nvSpPr>
          <p:cNvPr id="7" name="CuadroTexto 6">
            <a:extLst>
              <a:ext uri="{FF2B5EF4-FFF2-40B4-BE49-F238E27FC236}">
                <a16:creationId xmlns:a16="http://schemas.microsoft.com/office/drawing/2014/main" id="{BB5AFE3A-9C37-4331-9D95-62E24BFF820C}"/>
              </a:ext>
            </a:extLst>
          </p:cNvPr>
          <p:cNvSpPr txBox="1"/>
          <p:nvPr/>
        </p:nvSpPr>
        <p:spPr>
          <a:xfrm>
            <a:off x="1603612" y="2902844"/>
            <a:ext cx="2866030" cy="369332"/>
          </a:xfrm>
          <a:prstGeom prst="rect">
            <a:avLst/>
          </a:prstGeom>
          <a:noFill/>
        </p:spPr>
        <p:txBody>
          <a:bodyPr wrap="square" rtlCol="0">
            <a:spAutoFit/>
          </a:bodyPr>
          <a:lstStyle/>
          <a:p>
            <a:pPr algn="ctr"/>
            <a:r>
              <a:rPr lang="en-US" b="1" dirty="0">
                <a:solidFill>
                  <a:srgbClr val="3667FF"/>
                </a:solidFill>
              </a:rPr>
              <a:t>INGENIERO EN SISTEMAS</a:t>
            </a:r>
            <a:endParaRPr lang="es-ES" b="1" dirty="0">
              <a:solidFill>
                <a:srgbClr val="3667FF"/>
              </a:solidFill>
            </a:endParaRPr>
          </a:p>
        </p:txBody>
      </p:sp>
      <p:sp>
        <p:nvSpPr>
          <p:cNvPr id="8" name="CuadroTexto 7">
            <a:extLst>
              <a:ext uri="{FF2B5EF4-FFF2-40B4-BE49-F238E27FC236}">
                <a16:creationId xmlns:a16="http://schemas.microsoft.com/office/drawing/2014/main" id="{81E2595E-D5A2-4884-A495-476944D37D7F}"/>
              </a:ext>
            </a:extLst>
          </p:cNvPr>
          <p:cNvSpPr txBox="1"/>
          <p:nvPr/>
        </p:nvSpPr>
        <p:spPr>
          <a:xfrm>
            <a:off x="1603612" y="3561309"/>
            <a:ext cx="2866030" cy="646331"/>
          </a:xfrm>
          <a:prstGeom prst="rect">
            <a:avLst/>
          </a:prstGeom>
          <a:noFill/>
        </p:spPr>
        <p:txBody>
          <a:bodyPr wrap="square" rtlCol="0">
            <a:spAutoFit/>
          </a:bodyPr>
          <a:lstStyle/>
          <a:p>
            <a:pPr algn="ctr"/>
            <a:r>
              <a:rPr lang="en-US" b="1" dirty="0"/>
              <a:t>Mucho Textos, muchos Textos, etc etc.</a:t>
            </a:r>
            <a:endParaRPr lang="es-ES" b="1" dirty="0"/>
          </a:p>
        </p:txBody>
      </p:sp>
      <p:sp>
        <p:nvSpPr>
          <p:cNvPr id="10" name="CuadroTexto 9">
            <a:extLst>
              <a:ext uri="{FF2B5EF4-FFF2-40B4-BE49-F238E27FC236}">
                <a16:creationId xmlns:a16="http://schemas.microsoft.com/office/drawing/2014/main" id="{8789C368-FC26-4F0A-A105-FC857A5B0EEB}"/>
              </a:ext>
            </a:extLst>
          </p:cNvPr>
          <p:cNvSpPr txBox="1"/>
          <p:nvPr/>
        </p:nvSpPr>
        <p:spPr>
          <a:xfrm>
            <a:off x="1603612" y="4433923"/>
            <a:ext cx="2866030" cy="369332"/>
          </a:xfrm>
          <a:prstGeom prst="rect">
            <a:avLst/>
          </a:prstGeom>
          <a:noFill/>
        </p:spPr>
        <p:txBody>
          <a:bodyPr wrap="square" rtlCol="0">
            <a:spAutoFit/>
          </a:bodyPr>
          <a:lstStyle/>
          <a:p>
            <a:pPr algn="ctr"/>
            <a:r>
              <a:rPr lang="en-US" b="1" dirty="0">
                <a:solidFill>
                  <a:srgbClr val="00B050"/>
                </a:solidFill>
                <a:effectLst>
                  <a:outerShdw blurRad="38100" dist="38100" dir="2700000" algn="tl">
                    <a:srgbClr val="000000">
                      <a:alpha val="43137"/>
                    </a:srgbClr>
                  </a:outerShdw>
                </a:effectLst>
              </a:rPr>
              <a:t>Mis Redes Sociales</a:t>
            </a:r>
            <a:endParaRPr lang="es-ES" b="1" dirty="0">
              <a:solidFill>
                <a:srgbClr val="00B050"/>
              </a:solidFill>
              <a:effectLst>
                <a:outerShdw blurRad="38100" dist="38100" dir="2700000" algn="tl">
                  <a:srgbClr val="000000">
                    <a:alpha val="43137"/>
                  </a:srgbClr>
                </a:outerShdw>
              </a:effectLst>
            </a:endParaRPr>
          </a:p>
        </p:txBody>
      </p:sp>
      <p:sp>
        <p:nvSpPr>
          <p:cNvPr id="9" name="Elipse 8">
            <a:extLst>
              <a:ext uri="{FF2B5EF4-FFF2-40B4-BE49-F238E27FC236}">
                <a16:creationId xmlns:a16="http://schemas.microsoft.com/office/drawing/2014/main" id="{E77E3257-2AD7-4DE6-A04F-DFCA8BD0573C}"/>
              </a:ext>
            </a:extLst>
          </p:cNvPr>
          <p:cNvSpPr/>
          <p:nvPr/>
        </p:nvSpPr>
        <p:spPr>
          <a:xfrm>
            <a:off x="1421075" y="5213615"/>
            <a:ext cx="580030" cy="58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b="1"/>
          </a:p>
        </p:txBody>
      </p:sp>
      <p:sp>
        <p:nvSpPr>
          <p:cNvPr id="11" name="Rectángulo: esquinas redondeadas 10">
            <a:extLst>
              <a:ext uri="{FF2B5EF4-FFF2-40B4-BE49-F238E27FC236}">
                <a16:creationId xmlns:a16="http://schemas.microsoft.com/office/drawing/2014/main" id="{86D85042-4E7E-4621-B4D2-0C39BC0C897E}"/>
              </a:ext>
            </a:extLst>
          </p:cNvPr>
          <p:cNvSpPr/>
          <p:nvPr/>
        </p:nvSpPr>
        <p:spPr>
          <a:xfrm>
            <a:off x="1405719" y="5063152"/>
            <a:ext cx="3220872" cy="9222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p>
        </p:txBody>
      </p:sp>
      <p:sp>
        <p:nvSpPr>
          <p:cNvPr id="13" name="Elipse 12">
            <a:extLst>
              <a:ext uri="{FF2B5EF4-FFF2-40B4-BE49-F238E27FC236}">
                <a16:creationId xmlns:a16="http://schemas.microsoft.com/office/drawing/2014/main" id="{1DE8DBFA-C8C6-47BC-A53A-24A3E1C33D9F}"/>
              </a:ext>
            </a:extLst>
          </p:cNvPr>
          <p:cNvSpPr/>
          <p:nvPr/>
        </p:nvSpPr>
        <p:spPr>
          <a:xfrm>
            <a:off x="2040629" y="5213615"/>
            <a:ext cx="580030" cy="58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b="1"/>
          </a:p>
        </p:txBody>
      </p:sp>
      <p:sp>
        <p:nvSpPr>
          <p:cNvPr id="14" name="Elipse 13">
            <a:extLst>
              <a:ext uri="{FF2B5EF4-FFF2-40B4-BE49-F238E27FC236}">
                <a16:creationId xmlns:a16="http://schemas.microsoft.com/office/drawing/2014/main" id="{7A6C9D8B-FE9E-4B56-BF00-BBDACF203A4A}"/>
              </a:ext>
            </a:extLst>
          </p:cNvPr>
          <p:cNvSpPr/>
          <p:nvPr/>
        </p:nvSpPr>
        <p:spPr>
          <a:xfrm>
            <a:off x="3939368" y="5213615"/>
            <a:ext cx="580030" cy="58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b="1"/>
          </a:p>
        </p:txBody>
      </p:sp>
      <p:sp>
        <p:nvSpPr>
          <p:cNvPr id="15" name="Elipse 14">
            <a:extLst>
              <a:ext uri="{FF2B5EF4-FFF2-40B4-BE49-F238E27FC236}">
                <a16:creationId xmlns:a16="http://schemas.microsoft.com/office/drawing/2014/main" id="{0DDE39CB-38DC-41B1-AEAB-434B4BA3C5D5}"/>
              </a:ext>
            </a:extLst>
          </p:cNvPr>
          <p:cNvSpPr/>
          <p:nvPr/>
        </p:nvSpPr>
        <p:spPr>
          <a:xfrm>
            <a:off x="3320814" y="5213615"/>
            <a:ext cx="580030" cy="58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b="1"/>
          </a:p>
        </p:txBody>
      </p:sp>
      <p:sp>
        <p:nvSpPr>
          <p:cNvPr id="16" name="Elipse 15">
            <a:extLst>
              <a:ext uri="{FF2B5EF4-FFF2-40B4-BE49-F238E27FC236}">
                <a16:creationId xmlns:a16="http://schemas.microsoft.com/office/drawing/2014/main" id="{071907F0-4D9D-484E-B34C-9D24ECFA29B0}"/>
              </a:ext>
            </a:extLst>
          </p:cNvPr>
          <p:cNvSpPr/>
          <p:nvPr/>
        </p:nvSpPr>
        <p:spPr>
          <a:xfrm>
            <a:off x="2667925" y="5213615"/>
            <a:ext cx="580030" cy="58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b="1"/>
          </a:p>
        </p:txBody>
      </p:sp>
      <p:sp>
        <p:nvSpPr>
          <p:cNvPr id="6" name="Elipse 5">
            <a:extLst>
              <a:ext uri="{FF2B5EF4-FFF2-40B4-BE49-F238E27FC236}">
                <a16:creationId xmlns:a16="http://schemas.microsoft.com/office/drawing/2014/main" id="{3BAF2B4E-2E48-451E-A3AB-489FC218A68D}"/>
              </a:ext>
            </a:extLst>
          </p:cNvPr>
          <p:cNvSpPr/>
          <p:nvPr/>
        </p:nvSpPr>
        <p:spPr>
          <a:xfrm>
            <a:off x="2306472" y="937105"/>
            <a:ext cx="1460310" cy="140293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b="1" dirty="0"/>
          </a:p>
        </p:txBody>
      </p:sp>
      <p:cxnSp>
        <p:nvCxnSpPr>
          <p:cNvPr id="18" name="Conector recto de flecha 17">
            <a:extLst>
              <a:ext uri="{FF2B5EF4-FFF2-40B4-BE49-F238E27FC236}">
                <a16:creationId xmlns:a16="http://schemas.microsoft.com/office/drawing/2014/main" id="{55EA1A8C-CE5A-4299-9E93-4A94F293F529}"/>
              </a:ext>
            </a:extLst>
          </p:cNvPr>
          <p:cNvCxnSpPr/>
          <p:nvPr/>
        </p:nvCxnSpPr>
        <p:spPr>
          <a:xfrm>
            <a:off x="3610829" y="1446663"/>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C750824B-497B-4179-9D27-D0281CB137FD}"/>
              </a:ext>
            </a:extLst>
          </p:cNvPr>
          <p:cNvCxnSpPr/>
          <p:nvPr/>
        </p:nvCxnSpPr>
        <p:spPr>
          <a:xfrm>
            <a:off x="4469642" y="1121391"/>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AC2C505E-0F3C-4567-87C7-724725F87736}"/>
              </a:ext>
            </a:extLst>
          </p:cNvPr>
          <p:cNvCxnSpPr/>
          <p:nvPr/>
        </p:nvCxnSpPr>
        <p:spPr>
          <a:xfrm>
            <a:off x="3939368" y="2591471"/>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64847E80-F68A-4996-908B-D818BD697CB2}"/>
              </a:ext>
            </a:extLst>
          </p:cNvPr>
          <p:cNvCxnSpPr/>
          <p:nvPr/>
        </p:nvCxnSpPr>
        <p:spPr>
          <a:xfrm>
            <a:off x="4278287" y="3115477"/>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2DF6817E-B65E-4F19-9420-5E405D12BEEA}"/>
              </a:ext>
            </a:extLst>
          </p:cNvPr>
          <p:cNvCxnSpPr/>
          <p:nvPr/>
        </p:nvCxnSpPr>
        <p:spPr>
          <a:xfrm>
            <a:off x="4276652" y="3884474"/>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A31D472E-3B1B-4F75-A54C-9F23466FB580}"/>
              </a:ext>
            </a:extLst>
          </p:cNvPr>
          <p:cNvCxnSpPr/>
          <p:nvPr/>
        </p:nvCxnSpPr>
        <p:spPr>
          <a:xfrm>
            <a:off x="4074210" y="4618589"/>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19002E60-92E9-4FC3-869F-E01F85913174}"/>
              </a:ext>
            </a:extLst>
          </p:cNvPr>
          <p:cNvCxnSpPr/>
          <p:nvPr/>
        </p:nvCxnSpPr>
        <p:spPr>
          <a:xfrm>
            <a:off x="4469642" y="5139311"/>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516C46A-021C-4E78-8AC2-5B7A8965A3F3}"/>
              </a:ext>
            </a:extLst>
          </p:cNvPr>
          <p:cNvCxnSpPr/>
          <p:nvPr/>
        </p:nvCxnSpPr>
        <p:spPr>
          <a:xfrm>
            <a:off x="4386473" y="5507041"/>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2F2494DA-923C-4ACE-B2AA-68420F791F5B}"/>
              </a:ext>
            </a:extLst>
          </p:cNvPr>
          <p:cNvSpPr txBox="1"/>
          <p:nvPr/>
        </p:nvSpPr>
        <p:spPr>
          <a:xfrm>
            <a:off x="7314204" y="872614"/>
            <a:ext cx="2416650" cy="369332"/>
          </a:xfrm>
          <a:prstGeom prst="rect">
            <a:avLst/>
          </a:prstGeom>
          <a:noFill/>
        </p:spPr>
        <p:txBody>
          <a:bodyPr wrap="square" rtlCol="0">
            <a:spAutoFit/>
          </a:bodyPr>
          <a:lstStyle/>
          <a:p>
            <a:r>
              <a:rPr lang="en-US" b="1" dirty="0"/>
              <a:t>StackLayout</a:t>
            </a:r>
            <a:endParaRPr lang="es-ES" b="1" dirty="0"/>
          </a:p>
        </p:txBody>
      </p:sp>
      <p:sp>
        <p:nvSpPr>
          <p:cNvPr id="28" name="CuadroTexto 27">
            <a:extLst>
              <a:ext uri="{FF2B5EF4-FFF2-40B4-BE49-F238E27FC236}">
                <a16:creationId xmlns:a16="http://schemas.microsoft.com/office/drawing/2014/main" id="{7F35B57A-DDEC-4C7B-BE59-FDB43DE618C3}"/>
              </a:ext>
            </a:extLst>
          </p:cNvPr>
          <p:cNvSpPr txBox="1"/>
          <p:nvPr/>
        </p:nvSpPr>
        <p:spPr>
          <a:xfrm>
            <a:off x="6455391" y="1315366"/>
            <a:ext cx="2416650" cy="369332"/>
          </a:xfrm>
          <a:prstGeom prst="rect">
            <a:avLst/>
          </a:prstGeom>
          <a:noFill/>
        </p:spPr>
        <p:txBody>
          <a:bodyPr wrap="square" rtlCol="0">
            <a:spAutoFit/>
          </a:bodyPr>
          <a:lstStyle/>
          <a:p>
            <a:r>
              <a:rPr lang="en-US" b="1" dirty="0"/>
              <a:t>Image + Propiedades</a:t>
            </a:r>
            <a:endParaRPr lang="es-ES" b="1" dirty="0"/>
          </a:p>
        </p:txBody>
      </p:sp>
      <p:sp>
        <p:nvSpPr>
          <p:cNvPr id="29" name="CuadroTexto 28">
            <a:extLst>
              <a:ext uri="{FF2B5EF4-FFF2-40B4-BE49-F238E27FC236}">
                <a16:creationId xmlns:a16="http://schemas.microsoft.com/office/drawing/2014/main" id="{8C4102AE-BA21-4C16-B5F0-33CC377B46ED}"/>
              </a:ext>
            </a:extLst>
          </p:cNvPr>
          <p:cNvSpPr txBox="1"/>
          <p:nvPr/>
        </p:nvSpPr>
        <p:spPr>
          <a:xfrm>
            <a:off x="6805398" y="2412112"/>
            <a:ext cx="2416650" cy="369332"/>
          </a:xfrm>
          <a:prstGeom prst="rect">
            <a:avLst/>
          </a:prstGeom>
          <a:noFill/>
        </p:spPr>
        <p:txBody>
          <a:bodyPr wrap="square" rtlCol="0">
            <a:spAutoFit/>
          </a:bodyPr>
          <a:lstStyle/>
          <a:p>
            <a:r>
              <a:rPr lang="en-US" b="1" dirty="0"/>
              <a:t>Label + Propiedades</a:t>
            </a:r>
            <a:endParaRPr lang="es-ES" b="1" dirty="0"/>
          </a:p>
        </p:txBody>
      </p:sp>
      <p:sp>
        <p:nvSpPr>
          <p:cNvPr id="30" name="CuadroTexto 29">
            <a:extLst>
              <a:ext uri="{FF2B5EF4-FFF2-40B4-BE49-F238E27FC236}">
                <a16:creationId xmlns:a16="http://schemas.microsoft.com/office/drawing/2014/main" id="{70181F14-8733-4943-8C36-E32095D73184}"/>
              </a:ext>
            </a:extLst>
          </p:cNvPr>
          <p:cNvSpPr txBox="1"/>
          <p:nvPr/>
        </p:nvSpPr>
        <p:spPr>
          <a:xfrm>
            <a:off x="7101240" y="2932833"/>
            <a:ext cx="2416650" cy="369332"/>
          </a:xfrm>
          <a:prstGeom prst="rect">
            <a:avLst/>
          </a:prstGeom>
          <a:noFill/>
        </p:spPr>
        <p:txBody>
          <a:bodyPr wrap="square" rtlCol="0">
            <a:spAutoFit/>
          </a:bodyPr>
          <a:lstStyle/>
          <a:p>
            <a:r>
              <a:rPr lang="en-US" b="1" dirty="0"/>
              <a:t>Label + Propiedades</a:t>
            </a:r>
            <a:endParaRPr lang="es-ES" b="1" dirty="0"/>
          </a:p>
        </p:txBody>
      </p:sp>
      <p:sp>
        <p:nvSpPr>
          <p:cNvPr id="31" name="CuadroTexto 30">
            <a:extLst>
              <a:ext uri="{FF2B5EF4-FFF2-40B4-BE49-F238E27FC236}">
                <a16:creationId xmlns:a16="http://schemas.microsoft.com/office/drawing/2014/main" id="{7E876A43-F409-4B27-8662-42F02EDCEE5F}"/>
              </a:ext>
            </a:extLst>
          </p:cNvPr>
          <p:cNvSpPr txBox="1"/>
          <p:nvPr/>
        </p:nvSpPr>
        <p:spPr>
          <a:xfrm>
            <a:off x="7101240" y="3699808"/>
            <a:ext cx="2416650" cy="369332"/>
          </a:xfrm>
          <a:prstGeom prst="rect">
            <a:avLst/>
          </a:prstGeom>
          <a:noFill/>
        </p:spPr>
        <p:txBody>
          <a:bodyPr wrap="square" rtlCol="0">
            <a:spAutoFit/>
          </a:bodyPr>
          <a:lstStyle/>
          <a:p>
            <a:r>
              <a:rPr lang="en-US" b="1" dirty="0"/>
              <a:t>Label + Propiedades</a:t>
            </a:r>
            <a:endParaRPr lang="es-ES" b="1" dirty="0"/>
          </a:p>
        </p:txBody>
      </p:sp>
      <p:sp>
        <p:nvSpPr>
          <p:cNvPr id="32" name="CuadroTexto 31">
            <a:extLst>
              <a:ext uri="{FF2B5EF4-FFF2-40B4-BE49-F238E27FC236}">
                <a16:creationId xmlns:a16="http://schemas.microsoft.com/office/drawing/2014/main" id="{46B63F89-8300-40B6-9981-EC00A6BB514E}"/>
              </a:ext>
            </a:extLst>
          </p:cNvPr>
          <p:cNvSpPr txBox="1"/>
          <p:nvPr/>
        </p:nvSpPr>
        <p:spPr>
          <a:xfrm>
            <a:off x="6940240" y="4409326"/>
            <a:ext cx="2416650" cy="369332"/>
          </a:xfrm>
          <a:prstGeom prst="rect">
            <a:avLst/>
          </a:prstGeom>
          <a:noFill/>
        </p:spPr>
        <p:txBody>
          <a:bodyPr wrap="square" rtlCol="0">
            <a:spAutoFit/>
          </a:bodyPr>
          <a:lstStyle/>
          <a:p>
            <a:r>
              <a:rPr lang="en-US" b="1" dirty="0"/>
              <a:t>Label + Propiedades</a:t>
            </a:r>
            <a:endParaRPr lang="es-ES" b="1" dirty="0"/>
          </a:p>
        </p:txBody>
      </p:sp>
      <p:sp>
        <p:nvSpPr>
          <p:cNvPr id="33" name="CuadroTexto 32">
            <a:extLst>
              <a:ext uri="{FF2B5EF4-FFF2-40B4-BE49-F238E27FC236}">
                <a16:creationId xmlns:a16="http://schemas.microsoft.com/office/drawing/2014/main" id="{AF65C84B-CE24-44D3-887B-84DDEC068E58}"/>
              </a:ext>
            </a:extLst>
          </p:cNvPr>
          <p:cNvSpPr txBox="1"/>
          <p:nvPr/>
        </p:nvSpPr>
        <p:spPr>
          <a:xfrm>
            <a:off x="7314203" y="4954645"/>
            <a:ext cx="4163563" cy="369332"/>
          </a:xfrm>
          <a:prstGeom prst="rect">
            <a:avLst/>
          </a:prstGeom>
          <a:noFill/>
        </p:spPr>
        <p:txBody>
          <a:bodyPr wrap="square" rtlCol="0">
            <a:spAutoFit/>
          </a:bodyPr>
          <a:lstStyle/>
          <a:p>
            <a:r>
              <a:rPr lang="en-US" b="1" dirty="0"/>
              <a:t>StackLayout + Otro StackLayout</a:t>
            </a:r>
            <a:endParaRPr lang="es-ES" b="1" dirty="0"/>
          </a:p>
        </p:txBody>
      </p:sp>
      <p:sp>
        <p:nvSpPr>
          <p:cNvPr id="34" name="CuadroTexto 33">
            <a:extLst>
              <a:ext uri="{FF2B5EF4-FFF2-40B4-BE49-F238E27FC236}">
                <a16:creationId xmlns:a16="http://schemas.microsoft.com/office/drawing/2014/main" id="{73FF2E60-E007-4274-9E5A-5620A8CF3465}"/>
              </a:ext>
            </a:extLst>
          </p:cNvPr>
          <p:cNvSpPr txBox="1"/>
          <p:nvPr/>
        </p:nvSpPr>
        <p:spPr>
          <a:xfrm>
            <a:off x="7265442" y="5352288"/>
            <a:ext cx="2416650" cy="369332"/>
          </a:xfrm>
          <a:prstGeom prst="rect">
            <a:avLst/>
          </a:prstGeom>
          <a:noFill/>
        </p:spPr>
        <p:txBody>
          <a:bodyPr wrap="square" rtlCol="0">
            <a:spAutoFit/>
          </a:bodyPr>
          <a:lstStyle/>
          <a:p>
            <a:r>
              <a:rPr lang="en-US" b="1" dirty="0"/>
              <a:t>Botones + Propiedades</a:t>
            </a:r>
            <a:endParaRPr lang="es-ES" b="1" dirty="0"/>
          </a:p>
        </p:txBody>
      </p:sp>
      <p:pic>
        <p:nvPicPr>
          <p:cNvPr id="1028" name="Picture 4" descr="How do I set a default user group for new users?">
            <a:extLst>
              <a:ext uri="{FF2B5EF4-FFF2-40B4-BE49-F238E27FC236}">
                <a16:creationId xmlns:a16="http://schemas.microsoft.com/office/drawing/2014/main" id="{9B065392-1A57-4786-ABF5-62CF3C7D6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46" y="1043116"/>
            <a:ext cx="1176496" cy="1176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593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DBD12C03-9187-45CB-BA86-306AD3D87479}"/>
              </a:ext>
            </a:extLst>
          </p:cNvPr>
          <p:cNvSpPr/>
          <p:nvPr/>
        </p:nvSpPr>
        <p:spPr>
          <a:xfrm>
            <a:off x="1407427" y="872614"/>
            <a:ext cx="3220872" cy="51127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p>
        </p:txBody>
      </p:sp>
      <p:pic>
        <p:nvPicPr>
          <p:cNvPr id="1026" name="Picture 2" descr="Cristal Pantalla+Marco iPhone 7 Plus Negro &amp;gt; Smartphones &amp;gt; Repuestos  Smartphones &amp;gt; Repuestos iPhone &amp;gt; iPhone 7 Plus">
            <a:extLst>
              <a:ext uri="{FF2B5EF4-FFF2-40B4-BE49-F238E27FC236}">
                <a16:creationId xmlns:a16="http://schemas.microsoft.com/office/drawing/2014/main" id="{FFC3CF47-A20C-45DD-8324-BBABE31E3C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69" t="7363" r="29436" b="7264"/>
          <a:stretch/>
        </p:blipFill>
        <p:spPr bwMode="auto">
          <a:xfrm>
            <a:off x="1216646" y="0"/>
            <a:ext cx="364395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07C7BE8-C9E0-4396-B57C-767606801755}"/>
              </a:ext>
            </a:extLst>
          </p:cNvPr>
          <p:cNvSpPr txBox="1"/>
          <p:nvPr/>
        </p:nvSpPr>
        <p:spPr>
          <a:xfrm>
            <a:off x="1603612" y="2404530"/>
            <a:ext cx="2866030" cy="369332"/>
          </a:xfrm>
          <a:prstGeom prst="rect">
            <a:avLst/>
          </a:prstGeom>
          <a:noFill/>
        </p:spPr>
        <p:txBody>
          <a:bodyPr wrap="square" rtlCol="0">
            <a:spAutoFit/>
          </a:bodyPr>
          <a:lstStyle/>
          <a:p>
            <a:pPr algn="ctr"/>
            <a:r>
              <a:rPr lang="en-US" b="1" dirty="0"/>
              <a:t>Demon Slayer</a:t>
            </a:r>
            <a:endParaRPr lang="es-ES" b="1" dirty="0"/>
          </a:p>
        </p:txBody>
      </p:sp>
      <p:sp>
        <p:nvSpPr>
          <p:cNvPr id="7" name="CuadroTexto 6">
            <a:extLst>
              <a:ext uri="{FF2B5EF4-FFF2-40B4-BE49-F238E27FC236}">
                <a16:creationId xmlns:a16="http://schemas.microsoft.com/office/drawing/2014/main" id="{BB5AFE3A-9C37-4331-9D95-62E24BFF820C}"/>
              </a:ext>
            </a:extLst>
          </p:cNvPr>
          <p:cNvSpPr txBox="1"/>
          <p:nvPr/>
        </p:nvSpPr>
        <p:spPr>
          <a:xfrm>
            <a:off x="1531676" y="3099575"/>
            <a:ext cx="2866030" cy="369332"/>
          </a:xfrm>
          <a:prstGeom prst="rect">
            <a:avLst/>
          </a:prstGeom>
          <a:noFill/>
        </p:spPr>
        <p:txBody>
          <a:bodyPr wrap="square" rtlCol="0">
            <a:spAutoFit/>
          </a:bodyPr>
          <a:lstStyle/>
          <a:p>
            <a:pPr algn="ctr"/>
            <a:r>
              <a:rPr lang="en-US" b="1" dirty="0">
                <a:solidFill>
                  <a:srgbClr val="FF0000"/>
                </a:solidFill>
              </a:rPr>
              <a:t>Creador: Koyoharu Gotoge</a:t>
            </a:r>
            <a:endParaRPr lang="es-ES" b="1" dirty="0">
              <a:solidFill>
                <a:srgbClr val="FF0000"/>
              </a:solidFill>
            </a:endParaRPr>
          </a:p>
        </p:txBody>
      </p:sp>
      <p:sp>
        <p:nvSpPr>
          <p:cNvPr id="8" name="CuadroTexto 7">
            <a:extLst>
              <a:ext uri="{FF2B5EF4-FFF2-40B4-BE49-F238E27FC236}">
                <a16:creationId xmlns:a16="http://schemas.microsoft.com/office/drawing/2014/main" id="{81E2595E-D5A2-4884-A495-476944D37D7F}"/>
              </a:ext>
            </a:extLst>
          </p:cNvPr>
          <p:cNvSpPr txBox="1"/>
          <p:nvPr/>
        </p:nvSpPr>
        <p:spPr>
          <a:xfrm>
            <a:off x="1470489" y="3561309"/>
            <a:ext cx="3073075" cy="1061829"/>
          </a:xfrm>
          <a:prstGeom prst="rect">
            <a:avLst/>
          </a:prstGeom>
          <a:noFill/>
        </p:spPr>
        <p:txBody>
          <a:bodyPr wrap="square" rtlCol="0">
            <a:spAutoFit/>
          </a:bodyPr>
          <a:lstStyle/>
          <a:p>
            <a:pPr algn="ctr"/>
            <a:r>
              <a:rPr lang="es-ES" sz="1050" b="0" i="0" dirty="0">
                <a:solidFill>
                  <a:srgbClr val="4D5156"/>
                </a:solidFill>
                <a:effectLst/>
                <a:latin typeface="arial" panose="020B0604020202020204" pitchFamily="34" charset="0"/>
              </a:rPr>
              <a:t>Kimetsu no Yaiba, también conocida bajo su nombre en inglés Demon Slayer, es una serie de manga escrita e ilustrada por Koyoharu Gotōge, cuya publicación comenzó el 15 de febrero de 2016 en la revista semanal Shūkan Shōnen Jump de la editorial Shūeisha</a:t>
            </a:r>
            <a:endParaRPr lang="es-ES" sz="1050" b="1" dirty="0"/>
          </a:p>
        </p:txBody>
      </p:sp>
      <p:sp>
        <p:nvSpPr>
          <p:cNvPr id="10" name="CuadroTexto 9">
            <a:extLst>
              <a:ext uri="{FF2B5EF4-FFF2-40B4-BE49-F238E27FC236}">
                <a16:creationId xmlns:a16="http://schemas.microsoft.com/office/drawing/2014/main" id="{8789C368-FC26-4F0A-A105-FC857A5B0EEB}"/>
              </a:ext>
            </a:extLst>
          </p:cNvPr>
          <p:cNvSpPr txBox="1"/>
          <p:nvPr/>
        </p:nvSpPr>
        <p:spPr>
          <a:xfrm>
            <a:off x="1485762" y="4655741"/>
            <a:ext cx="2996647" cy="369332"/>
          </a:xfrm>
          <a:prstGeom prst="rect">
            <a:avLst/>
          </a:prstGeom>
          <a:noFill/>
        </p:spPr>
        <p:txBody>
          <a:bodyPr wrap="square" rtlCol="0">
            <a:spAutoFit/>
          </a:bodyPr>
          <a:lstStyle/>
          <a:p>
            <a:pPr algn="ctr"/>
            <a:r>
              <a:rPr lang="en-US" b="1" dirty="0">
                <a:solidFill>
                  <a:srgbClr val="00B050"/>
                </a:solidFill>
                <a:effectLst>
                  <a:outerShdw blurRad="38100" dist="38100" dir="2700000" algn="tl">
                    <a:srgbClr val="000000">
                      <a:alpha val="43137"/>
                    </a:srgbClr>
                  </a:outerShdw>
                </a:effectLst>
              </a:rPr>
              <a:t>Portales donde puedo Verlos</a:t>
            </a:r>
            <a:endParaRPr lang="es-ES" b="1" dirty="0">
              <a:solidFill>
                <a:srgbClr val="00B050"/>
              </a:solidFill>
              <a:effectLst>
                <a:outerShdw blurRad="38100" dist="38100" dir="2700000" algn="tl">
                  <a:srgbClr val="000000">
                    <a:alpha val="43137"/>
                  </a:srgbClr>
                </a:outerShdw>
              </a:effectLst>
            </a:endParaRPr>
          </a:p>
        </p:txBody>
      </p:sp>
      <p:sp>
        <p:nvSpPr>
          <p:cNvPr id="9" name="Elipse 8">
            <a:extLst>
              <a:ext uri="{FF2B5EF4-FFF2-40B4-BE49-F238E27FC236}">
                <a16:creationId xmlns:a16="http://schemas.microsoft.com/office/drawing/2014/main" id="{E77E3257-2AD7-4DE6-A04F-DFCA8BD0573C}"/>
              </a:ext>
            </a:extLst>
          </p:cNvPr>
          <p:cNvSpPr/>
          <p:nvPr/>
        </p:nvSpPr>
        <p:spPr>
          <a:xfrm>
            <a:off x="1421075" y="5213615"/>
            <a:ext cx="580030" cy="58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b="1"/>
          </a:p>
        </p:txBody>
      </p:sp>
      <p:sp>
        <p:nvSpPr>
          <p:cNvPr id="11" name="Rectángulo: esquinas redondeadas 10">
            <a:extLst>
              <a:ext uri="{FF2B5EF4-FFF2-40B4-BE49-F238E27FC236}">
                <a16:creationId xmlns:a16="http://schemas.microsoft.com/office/drawing/2014/main" id="{86D85042-4E7E-4621-B4D2-0C39BC0C897E}"/>
              </a:ext>
            </a:extLst>
          </p:cNvPr>
          <p:cNvSpPr/>
          <p:nvPr/>
        </p:nvSpPr>
        <p:spPr>
          <a:xfrm>
            <a:off x="1405719" y="5063152"/>
            <a:ext cx="3220872" cy="9222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p>
        </p:txBody>
      </p:sp>
      <p:sp>
        <p:nvSpPr>
          <p:cNvPr id="13" name="Elipse 12">
            <a:extLst>
              <a:ext uri="{FF2B5EF4-FFF2-40B4-BE49-F238E27FC236}">
                <a16:creationId xmlns:a16="http://schemas.microsoft.com/office/drawing/2014/main" id="{1DE8DBFA-C8C6-47BC-A53A-24A3E1C33D9F}"/>
              </a:ext>
            </a:extLst>
          </p:cNvPr>
          <p:cNvSpPr/>
          <p:nvPr/>
        </p:nvSpPr>
        <p:spPr>
          <a:xfrm>
            <a:off x="2040629" y="5213615"/>
            <a:ext cx="580030" cy="58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b="1"/>
          </a:p>
        </p:txBody>
      </p:sp>
      <p:sp>
        <p:nvSpPr>
          <p:cNvPr id="14" name="Elipse 13">
            <a:extLst>
              <a:ext uri="{FF2B5EF4-FFF2-40B4-BE49-F238E27FC236}">
                <a16:creationId xmlns:a16="http://schemas.microsoft.com/office/drawing/2014/main" id="{7A6C9D8B-FE9E-4B56-BF00-BBDACF203A4A}"/>
              </a:ext>
            </a:extLst>
          </p:cNvPr>
          <p:cNvSpPr/>
          <p:nvPr/>
        </p:nvSpPr>
        <p:spPr>
          <a:xfrm>
            <a:off x="3939368" y="5213615"/>
            <a:ext cx="580030" cy="58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b="1"/>
          </a:p>
        </p:txBody>
      </p:sp>
      <p:sp>
        <p:nvSpPr>
          <p:cNvPr id="15" name="Elipse 14">
            <a:extLst>
              <a:ext uri="{FF2B5EF4-FFF2-40B4-BE49-F238E27FC236}">
                <a16:creationId xmlns:a16="http://schemas.microsoft.com/office/drawing/2014/main" id="{0DDE39CB-38DC-41B1-AEAB-434B4BA3C5D5}"/>
              </a:ext>
            </a:extLst>
          </p:cNvPr>
          <p:cNvSpPr/>
          <p:nvPr/>
        </p:nvSpPr>
        <p:spPr>
          <a:xfrm>
            <a:off x="3320814" y="5213615"/>
            <a:ext cx="580030" cy="58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b="1"/>
          </a:p>
        </p:txBody>
      </p:sp>
      <p:sp>
        <p:nvSpPr>
          <p:cNvPr id="16" name="Elipse 15">
            <a:extLst>
              <a:ext uri="{FF2B5EF4-FFF2-40B4-BE49-F238E27FC236}">
                <a16:creationId xmlns:a16="http://schemas.microsoft.com/office/drawing/2014/main" id="{071907F0-4D9D-484E-B34C-9D24ECFA29B0}"/>
              </a:ext>
            </a:extLst>
          </p:cNvPr>
          <p:cNvSpPr/>
          <p:nvPr/>
        </p:nvSpPr>
        <p:spPr>
          <a:xfrm>
            <a:off x="2667925" y="5213615"/>
            <a:ext cx="580030" cy="58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b="1"/>
          </a:p>
        </p:txBody>
      </p:sp>
      <p:sp>
        <p:nvSpPr>
          <p:cNvPr id="6" name="Elipse 5">
            <a:extLst>
              <a:ext uri="{FF2B5EF4-FFF2-40B4-BE49-F238E27FC236}">
                <a16:creationId xmlns:a16="http://schemas.microsoft.com/office/drawing/2014/main" id="{3BAF2B4E-2E48-451E-A3AB-489FC218A68D}"/>
              </a:ext>
            </a:extLst>
          </p:cNvPr>
          <p:cNvSpPr/>
          <p:nvPr/>
        </p:nvSpPr>
        <p:spPr>
          <a:xfrm>
            <a:off x="2306472" y="937105"/>
            <a:ext cx="1460310" cy="140293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ES" b="1" dirty="0"/>
          </a:p>
        </p:txBody>
      </p:sp>
      <p:cxnSp>
        <p:nvCxnSpPr>
          <p:cNvPr id="18" name="Conector recto de flecha 17">
            <a:extLst>
              <a:ext uri="{FF2B5EF4-FFF2-40B4-BE49-F238E27FC236}">
                <a16:creationId xmlns:a16="http://schemas.microsoft.com/office/drawing/2014/main" id="{55EA1A8C-CE5A-4299-9E93-4A94F293F529}"/>
              </a:ext>
            </a:extLst>
          </p:cNvPr>
          <p:cNvCxnSpPr/>
          <p:nvPr/>
        </p:nvCxnSpPr>
        <p:spPr>
          <a:xfrm>
            <a:off x="3610829" y="1446663"/>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C750824B-497B-4179-9D27-D0281CB137FD}"/>
              </a:ext>
            </a:extLst>
          </p:cNvPr>
          <p:cNvCxnSpPr/>
          <p:nvPr/>
        </p:nvCxnSpPr>
        <p:spPr>
          <a:xfrm>
            <a:off x="4469642" y="1121391"/>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AC2C505E-0F3C-4567-87C7-724725F87736}"/>
              </a:ext>
            </a:extLst>
          </p:cNvPr>
          <p:cNvCxnSpPr/>
          <p:nvPr/>
        </p:nvCxnSpPr>
        <p:spPr>
          <a:xfrm>
            <a:off x="3939368" y="2591471"/>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64847E80-F68A-4996-908B-D818BD697CB2}"/>
              </a:ext>
            </a:extLst>
          </p:cNvPr>
          <p:cNvCxnSpPr/>
          <p:nvPr/>
        </p:nvCxnSpPr>
        <p:spPr>
          <a:xfrm>
            <a:off x="4278287" y="3115477"/>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2DF6817E-B65E-4F19-9420-5E405D12BEEA}"/>
              </a:ext>
            </a:extLst>
          </p:cNvPr>
          <p:cNvCxnSpPr>
            <a:cxnSpLocks/>
          </p:cNvCxnSpPr>
          <p:nvPr/>
        </p:nvCxnSpPr>
        <p:spPr>
          <a:xfrm>
            <a:off x="4397706" y="3884474"/>
            <a:ext cx="27235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A31D472E-3B1B-4F75-A54C-9F23466FB580}"/>
              </a:ext>
            </a:extLst>
          </p:cNvPr>
          <p:cNvCxnSpPr>
            <a:cxnSpLocks/>
          </p:cNvCxnSpPr>
          <p:nvPr/>
        </p:nvCxnSpPr>
        <p:spPr>
          <a:xfrm flipV="1">
            <a:off x="4084890" y="4618589"/>
            <a:ext cx="2833882" cy="1600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19002E60-92E9-4FC3-869F-E01F85913174}"/>
              </a:ext>
            </a:extLst>
          </p:cNvPr>
          <p:cNvCxnSpPr/>
          <p:nvPr/>
        </p:nvCxnSpPr>
        <p:spPr>
          <a:xfrm>
            <a:off x="4469642" y="5139311"/>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516C46A-021C-4E78-8AC2-5B7A8965A3F3}"/>
              </a:ext>
            </a:extLst>
          </p:cNvPr>
          <p:cNvCxnSpPr/>
          <p:nvPr/>
        </p:nvCxnSpPr>
        <p:spPr>
          <a:xfrm>
            <a:off x="4386473" y="5507041"/>
            <a:ext cx="28445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2F2494DA-923C-4ACE-B2AA-68420F791F5B}"/>
              </a:ext>
            </a:extLst>
          </p:cNvPr>
          <p:cNvSpPr txBox="1"/>
          <p:nvPr/>
        </p:nvSpPr>
        <p:spPr>
          <a:xfrm>
            <a:off x="7314204" y="872614"/>
            <a:ext cx="2416650" cy="369332"/>
          </a:xfrm>
          <a:prstGeom prst="rect">
            <a:avLst/>
          </a:prstGeom>
          <a:noFill/>
        </p:spPr>
        <p:txBody>
          <a:bodyPr wrap="square" rtlCol="0">
            <a:spAutoFit/>
          </a:bodyPr>
          <a:lstStyle/>
          <a:p>
            <a:r>
              <a:rPr lang="en-US" b="1" dirty="0"/>
              <a:t>StackLayout</a:t>
            </a:r>
            <a:endParaRPr lang="es-ES" b="1" dirty="0"/>
          </a:p>
        </p:txBody>
      </p:sp>
      <p:sp>
        <p:nvSpPr>
          <p:cNvPr id="28" name="CuadroTexto 27">
            <a:extLst>
              <a:ext uri="{FF2B5EF4-FFF2-40B4-BE49-F238E27FC236}">
                <a16:creationId xmlns:a16="http://schemas.microsoft.com/office/drawing/2014/main" id="{7F35B57A-DDEC-4C7B-BE59-FDB43DE618C3}"/>
              </a:ext>
            </a:extLst>
          </p:cNvPr>
          <p:cNvSpPr txBox="1"/>
          <p:nvPr/>
        </p:nvSpPr>
        <p:spPr>
          <a:xfrm>
            <a:off x="6455391" y="1315366"/>
            <a:ext cx="2416650" cy="369332"/>
          </a:xfrm>
          <a:prstGeom prst="rect">
            <a:avLst/>
          </a:prstGeom>
          <a:noFill/>
        </p:spPr>
        <p:txBody>
          <a:bodyPr wrap="square" rtlCol="0">
            <a:spAutoFit/>
          </a:bodyPr>
          <a:lstStyle/>
          <a:p>
            <a:r>
              <a:rPr lang="en-US" b="1" dirty="0"/>
              <a:t>Image + Propiedades</a:t>
            </a:r>
            <a:endParaRPr lang="es-ES" b="1" dirty="0"/>
          </a:p>
        </p:txBody>
      </p:sp>
      <p:sp>
        <p:nvSpPr>
          <p:cNvPr id="29" name="CuadroTexto 28">
            <a:extLst>
              <a:ext uri="{FF2B5EF4-FFF2-40B4-BE49-F238E27FC236}">
                <a16:creationId xmlns:a16="http://schemas.microsoft.com/office/drawing/2014/main" id="{8C4102AE-BA21-4C16-B5F0-33CC377B46ED}"/>
              </a:ext>
            </a:extLst>
          </p:cNvPr>
          <p:cNvSpPr txBox="1"/>
          <p:nvPr/>
        </p:nvSpPr>
        <p:spPr>
          <a:xfrm>
            <a:off x="6805398" y="2412112"/>
            <a:ext cx="2416650" cy="369332"/>
          </a:xfrm>
          <a:prstGeom prst="rect">
            <a:avLst/>
          </a:prstGeom>
          <a:noFill/>
        </p:spPr>
        <p:txBody>
          <a:bodyPr wrap="square" rtlCol="0">
            <a:spAutoFit/>
          </a:bodyPr>
          <a:lstStyle/>
          <a:p>
            <a:r>
              <a:rPr lang="en-US" b="1" dirty="0"/>
              <a:t>Label + Propiedades</a:t>
            </a:r>
            <a:endParaRPr lang="es-ES" b="1" dirty="0"/>
          </a:p>
        </p:txBody>
      </p:sp>
      <p:sp>
        <p:nvSpPr>
          <p:cNvPr id="30" name="CuadroTexto 29">
            <a:extLst>
              <a:ext uri="{FF2B5EF4-FFF2-40B4-BE49-F238E27FC236}">
                <a16:creationId xmlns:a16="http://schemas.microsoft.com/office/drawing/2014/main" id="{70181F14-8733-4943-8C36-E32095D73184}"/>
              </a:ext>
            </a:extLst>
          </p:cNvPr>
          <p:cNvSpPr txBox="1"/>
          <p:nvPr/>
        </p:nvSpPr>
        <p:spPr>
          <a:xfrm>
            <a:off x="7101240" y="2932833"/>
            <a:ext cx="2416650" cy="369332"/>
          </a:xfrm>
          <a:prstGeom prst="rect">
            <a:avLst/>
          </a:prstGeom>
          <a:noFill/>
        </p:spPr>
        <p:txBody>
          <a:bodyPr wrap="square" rtlCol="0">
            <a:spAutoFit/>
          </a:bodyPr>
          <a:lstStyle/>
          <a:p>
            <a:r>
              <a:rPr lang="en-US" b="1" dirty="0"/>
              <a:t>Label + Propiedades</a:t>
            </a:r>
            <a:endParaRPr lang="es-ES" b="1" dirty="0"/>
          </a:p>
        </p:txBody>
      </p:sp>
      <p:sp>
        <p:nvSpPr>
          <p:cNvPr id="31" name="CuadroTexto 30">
            <a:extLst>
              <a:ext uri="{FF2B5EF4-FFF2-40B4-BE49-F238E27FC236}">
                <a16:creationId xmlns:a16="http://schemas.microsoft.com/office/drawing/2014/main" id="{7E876A43-F409-4B27-8662-42F02EDCEE5F}"/>
              </a:ext>
            </a:extLst>
          </p:cNvPr>
          <p:cNvSpPr txBox="1"/>
          <p:nvPr/>
        </p:nvSpPr>
        <p:spPr>
          <a:xfrm>
            <a:off x="7101240" y="3699808"/>
            <a:ext cx="2416650" cy="369332"/>
          </a:xfrm>
          <a:prstGeom prst="rect">
            <a:avLst/>
          </a:prstGeom>
          <a:noFill/>
        </p:spPr>
        <p:txBody>
          <a:bodyPr wrap="square" rtlCol="0">
            <a:spAutoFit/>
          </a:bodyPr>
          <a:lstStyle/>
          <a:p>
            <a:r>
              <a:rPr lang="en-US" b="1" dirty="0"/>
              <a:t>Label + Propiedades</a:t>
            </a:r>
            <a:endParaRPr lang="es-ES" b="1" dirty="0"/>
          </a:p>
        </p:txBody>
      </p:sp>
      <p:sp>
        <p:nvSpPr>
          <p:cNvPr id="32" name="CuadroTexto 31">
            <a:extLst>
              <a:ext uri="{FF2B5EF4-FFF2-40B4-BE49-F238E27FC236}">
                <a16:creationId xmlns:a16="http://schemas.microsoft.com/office/drawing/2014/main" id="{46B63F89-8300-40B6-9981-EC00A6BB514E}"/>
              </a:ext>
            </a:extLst>
          </p:cNvPr>
          <p:cNvSpPr txBox="1"/>
          <p:nvPr/>
        </p:nvSpPr>
        <p:spPr>
          <a:xfrm>
            <a:off x="6940240" y="4409326"/>
            <a:ext cx="2416650" cy="369332"/>
          </a:xfrm>
          <a:prstGeom prst="rect">
            <a:avLst/>
          </a:prstGeom>
          <a:noFill/>
        </p:spPr>
        <p:txBody>
          <a:bodyPr wrap="square" rtlCol="0">
            <a:spAutoFit/>
          </a:bodyPr>
          <a:lstStyle/>
          <a:p>
            <a:r>
              <a:rPr lang="en-US" b="1" dirty="0"/>
              <a:t>Label + Propiedades</a:t>
            </a:r>
            <a:endParaRPr lang="es-ES" b="1" dirty="0"/>
          </a:p>
        </p:txBody>
      </p:sp>
      <p:sp>
        <p:nvSpPr>
          <p:cNvPr id="33" name="CuadroTexto 32">
            <a:extLst>
              <a:ext uri="{FF2B5EF4-FFF2-40B4-BE49-F238E27FC236}">
                <a16:creationId xmlns:a16="http://schemas.microsoft.com/office/drawing/2014/main" id="{AF65C84B-CE24-44D3-887B-84DDEC068E58}"/>
              </a:ext>
            </a:extLst>
          </p:cNvPr>
          <p:cNvSpPr txBox="1"/>
          <p:nvPr/>
        </p:nvSpPr>
        <p:spPr>
          <a:xfrm>
            <a:off x="7314203" y="4954645"/>
            <a:ext cx="4163563" cy="369332"/>
          </a:xfrm>
          <a:prstGeom prst="rect">
            <a:avLst/>
          </a:prstGeom>
          <a:noFill/>
        </p:spPr>
        <p:txBody>
          <a:bodyPr wrap="square" rtlCol="0">
            <a:spAutoFit/>
          </a:bodyPr>
          <a:lstStyle/>
          <a:p>
            <a:r>
              <a:rPr lang="en-US" b="1" dirty="0"/>
              <a:t>StackLayout + Otro StackLayout</a:t>
            </a:r>
            <a:endParaRPr lang="es-ES" b="1" dirty="0"/>
          </a:p>
        </p:txBody>
      </p:sp>
      <p:sp>
        <p:nvSpPr>
          <p:cNvPr id="34" name="CuadroTexto 33">
            <a:extLst>
              <a:ext uri="{FF2B5EF4-FFF2-40B4-BE49-F238E27FC236}">
                <a16:creationId xmlns:a16="http://schemas.microsoft.com/office/drawing/2014/main" id="{73FF2E60-E007-4274-9E5A-5620A8CF3465}"/>
              </a:ext>
            </a:extLst>
          </p:cNvPr>
          <p:cNvSpPr txBox="1"/>
          <p:nvPr/>
        </p:nvSpPr>
        <p:spPr>
          <a:xfrm>
            <a:off x="7265442" y="5352288"/>
            <a:ext cx="2416650" cy="369332"/>
          </a:xfrm>
          <a:prstGeom prst="rect">
            <a:avLst/>
          </a:prstGeom>
          <a:noFill/>
        </p:spPr>
        <p:txBody>
          <a:bodyPr wrap="square" rtlCol="0">
            <a:spAutoFit/>
          </a:bodyPr>
          <a:lstStyle/>
          <a:p>
            <a:r>
              <a:rPr lang="en-US" b="1" dirty="0"/>
              <a:t>Botones + Propiedades</a:t>
            </a:r>
            <a:endParaRPr lang="es-ES" b="1" dirty="0"/>
          </a:p>
        </p:txBody>
      </p:sp>
      <p:pic>
        <p:nvPicPr>
          <p:cNvPr id="1028" name="Picture 4" descr="How do I set a default user group for new users?">
            <a:extLst>
              <a:ext uri="{FF2B5EF4-FFF2-40B4-BE49-F238E27FC236}">
                <a16:creationId xmlns:a16="http://schemas.microsoft.com/office/drawing/2014/main" id="{9B065392-1A57-4786-ABF5-62CF3C7D6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146" y="1043116"/>
            <a:ext cx="1176496" cy="11764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emon Slayer Kimetsu No Yaiba Logo PNG transparente - StickPNG">
            <a:extLst>
              <a:ext uri="{FF2B5EF4-FFF2-40B4-BE49-F238E27FC236}">
                <a16:creationId xmlns:a16="http://schemas.microsoft.com/office/drawing/2014/main" id="{B7CFE0D5-B01E-52E3-C259-E926A28B4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073" y="950705"/>
            <a:ext cx="1452164" cy="1375734"/>
          </a:xfrm>
          <a:prstGeom prst="rect">
            <a:avLst/>
          </a:prstGeom>
          <a:noFill/>
          <a:extLst>
            <a:ext uri="{909E8E84-426E-40DD-AFC4-6F175D3DCCD1}">
              <a14:hiddenFill xmlns:a14="http://schemas.microsoft.com/office/drawing/2010/main">
                <a:solidFill>
                  <a:srgbClr val="FFFFFF"/>
                </a:solidFill>
              </a14:hiddenFill>
            </a:ext>
          </a:extLst>
        </p:spPr>
      </p:pic>
      <p:sp>
        <p:nvSpPr>
          <p:cNvPr id="35" name="CuadroTexto 34">
            <a:extLst>
              <a:ext uri="{FF2B5EF4-FFF2-40B4-BE49-F238E27FC236}">
                <a16:creationId xmlns:a16="http://schemas.microsoft.com/office/drawing/2014/main" id="{0E26440C-6153-D190-F696-26DBAD72B192}"/>
              </a:ext>
            </a:extLst>
          </p:cNvPr>
          <p:cNvSpPr txBox="1"/>
          <p:nvPr/>
        </p:nvSpPr>
        <p:spPr>
          <a:xfrm>
            <a:off x="1601374" y="2688626"/>
            <a:ext cx="2866030" cy="369332"/>
          </a:xfrm>
          <a:prstGeom prst="rect">
            <a:avLst/>
          </a:prstGeom>
          <a:noFill/>
        </p:spPr>
        <p:txBody>
          <a:bodyPr wrap="square" rtlCol="0">
            <a:spAutoFit/>
          </a:bodyPr>
          <a:lstStyle/>
          <a:p>
            <a:pPr algn="ctr"/>
            <a:r>
              <a:rPr lang="en-US" b="1" dirty="0">
                <a:solidFill>
                  <a:srgbClr val="3667FF"/>
                </a:solidFill>
              </a:rPr>
              <a:t>El anime del Momento</a:t>
            </a:r>
            <a:endParaRPr lang="es-ES" b="1" dirty="0">
              <a:solidFill>
                <a:srgbClr val="3667FF"/>
              </a:solidFill>
            </a:endParaRPr>
          </a:p>
        </p:txBody>
      </p:sp>
      <p:sp>
        <p:nvSpPr>
          <p:cNvPr id="3" name="CuadroTexto 2">
            <a:extLst>
              <a:ext uri="{FF2B5EF4-FFF2-40B4-BE49-F238E27FC236}">
                <a16:creationId xmlns:a16="http://schemas.microsoft.com/office/drawing/2014/main" id="{7B98CEE3-CDCF-D2A2-CDE6-8BFEFD0A122D}"/>
              </a:ext>
            </a:extLst>
          </p:cNvPr>
          <p:cNvSpPr txBox="1"/>
          <p:nvPr/>
        </p:nvSpPr>
        <p:spPr>
          <a:xfrm>
            <a:off x="9576248" y="521226"/>
            <a:ext cx="2416650" cy="1200329"/>
          </a:xfrm>
          <a:prstGeom prst="rect">
            <a:avLst/>
          </a:prstGeom>
          <a:noFill/>
        </p:spPr>
        <p:txBody>
          <a:bodyPr wrap="square" rtlCol="0">
            <a:spAutoFit/>
          </a:bodyPr>
          <a:lstStyle/>
          <a:p>
            <a:pPr algn="ctr"/>
            <a:r>
              <a:rPr lang="en-GB" b="1" dirty="0">
                <a:solidFill>
                  <a:srgbClr val="FF0000"/>
                </a:solidFill>
              </a:rPr>
              <a:t>Lo puedes aplicar a quiera tema que quieras luego de hacer la tarea.</a:t>
            </a:r>
            <a:endParaRPr lang="en-US" b="1" dirty="0">
              <a:solidFill>
                <a:srgbClr val="FF0000"/>
              </a:solidFill>
            </a:endParaRPr>
          </a:p>
        </p:txBody>
      </p:sp>
    </p:spTree>
    <p:extLst>
      <p:ext uri="{BB962C8B-B14F-4D97-AF65-F5344CB8AC3E}">
        <p14:creationId xmlns:p14="http://schemas.microsoft.com/office/powerpoint/2010/main" val="3952742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99" y="1984046"/>
            <a:ext cx="10803467" cy="4695691"/>
          </a:xfrm>
          <a:prstGeom prst="rect">
            <a:avLst/>
          </a:prstGeom>
        </p:spPr>
      </p:pic>
      <p:pic>
        <p:nvPicPr>
          <p:cNvPr id="4" name="Imagen 3"/>
          <p:cNvPicPr>
            <a:picLocks noChangeAspect="1"/>
          </p:cNvPicPr>
          <p:nvPr/>
        </p:nvPicPr>
        <p:blipFill>
          <a:blip r:embed="rId3"/>
          <a:stretch>
            <a:fillRect/>
          </a:stretch>
        </p:blipFill>
        <p:spPr>
          <a:xfrm>
            <a:off x="990598" y="946675"/>
            <a:ext cx="921535" cy="845318"/>
          </a:xfrm>
          <a:prstGeom prst="rect">
            <a:avLst/>
          </a:prstGeom>
        </p:spPr>
      </p:pic>
      <p:sp>
        <p:nvSpPr>
          <p:cNvPr id="5" name="Rectángulo 4"/>
          <p:cNvSpPr/>
          <p:nvPr/>
        </p:nvSpPr>
        <p:spPr>
          <a:xfrm>
            <a:off x="1466756" y="153436"/>
            <a:ext cx="9340827" cy="461665"/>
          </a:xfrm>
          <a:prstGeom prst="rect">
            <a:avLst/>
          </a:prstGeom>
        </p:spPr>
        <p:txBody>
          <a:bodyPr wrap="none">
            <a:spAutoFit/>
          </a:bodyPr>
          <a:lstStyle/>
          <a:p>
            <a:r>
              <a:rPr lang="es-ES" sz="2400" b="1" i="0" dirty="0">
                <a:effectLst/>
                <a:latin typeface="-apple-system"/>
              </a:rPr>
              <a:t>Al abrir nuestro </a:t>
            </a:r>
            <a:r>
              <a:rPr lang="es-ES" sz="2400" b="1" i="0" dirty="0">
                <a:solidFill>
                  <a:srgbClr val="002060"/>
                </a:solidFill>
                <a:effectLst/>
                <a:latin typeface="-apple-system"/>
              </a:rPr>
              <a:t>Visual Studio Xamarin</a:t>
            </a:r>
            <a:r>
              <a:rPr lang="es-ES" sz="2400" b="1" i="0" dirty="0">
                <a:effectLst/>
                <a:latin typeface="-apple-system"/>
              </a:rPr>
              <a:t>, veremos una pantalla como esta</a:t>
            </a:r>
          </a:p>
        </p:txBody>
      </p:sp>
      <p:cxnSp>
        <p:nvCxnSpPr>
          <p:cNvPr id="7" name="Conector recto de flecha 6"/>
          <p:cNvCxnSpPr/>
          <p:nvPr/>
        </p:nvCxnSpPr>
        <p:spPr>
          <a:xfrm flipH="1">
            <a:off x="2040467" y="682025"/>
            <a:ext cx="1566333" cy="706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3568702" y="3177729"/>
            <a:ext cx="3390899" cy="2308324"/>
          </a:xfrm>
          <a:prstGeom prst="rect">
            <a:avLst/>
          </a:prstGeom>
          <a:solidFill>
            <a:srgbClr val="FFC000"/>
          </a:solidFill>
        </p:spPr>
        <p:txBody>
          <a:bodyPr wrap="square" rtlCol="0">
            <a:spAutoFit/>
          </a:bodyPr>
          <a:lstStyle/>
          <a:p>
            <a:pPr algn="ctr"/>
            <a:r>
              <a:rPr lang="en-US" dirty="0"/>
              <a:t>Aqui tenemos varias opciones, dentro ellas, Clonar un Repositorio desde GitHub o Azure, Abrir un Proyecto existente en nuestra PC, o Abrir una Carpeta especificar, y por ultimo Crear un Proyecto  nuevo, le vamos a dar click en esta opcion.</a:t>
            </a:r>
            <a:endParaRPr lang="es-ES" dirty="0"/>
          </a:p>
        </p:txBody>
      </p:sp>
      <p:cxnSp>
        <p:nvCxnSpPr>
          <p:cNvPr id="10" name="Conector recto de flecha 9"/>
          <p:cNvCxnSpPr/>
          <p:nvPr/>
        </p:nvCxnSpPr>
        <p:spPr>
          <a:xfrm flipV="1">
            <a:off x="6790268" y="4428067"/>
            <a:ext cx="1303865" cy="847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Abrir llave 13"/>
          <p:cNvSpPr/>
          <p:nvPr/>
        </p:nvSpPr>
        <p:spPr>
          <a:xfrm>
            <a:off x="8373533" y="2726267"/>
            <a:ext cx="431800" cy="3403600"/>
          </a:xfrm>
          <a:prstGeom prst="leftBrace">
            <a:avLst>
              <a:gd name="adj1" fmla="val 8333"/>
              <a:gd name="adj2" fmla="val 49751"/>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197730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282632" y="831273"/>
            <a:ext cx="11410604" cy="5781622"/>
            <a:chOff x="0" y="84750"/>
            <a:chExt cx="12192000" cy="6586334"/>
          </a:xfrm>
        </p:grpSpPr>
        <p:pic>
          <p:nvPicPr>
            <p:cNvPr id="7" name="Imagen 6"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81"/>
              <a:ext cx="12192000" cy="6501103"/>
            </a:xfrm>
            <a:prstGeom prst="rect">
              <a:avLst/>
            </a:prstGeom>
          </p:spPr>
        </p:pic>
        <p:sp>
          <p:nvSpPr>
            <p:cNvPr id="3" name="CuadroTexto 2"/>
            <p:cNvSpPr txBox="1"/>
            <p:nvPr/>
          </p:nvSpPr>
          <p:spPr>
            <a:xfrm>
              <a:off x="7535333" y="205812"/>
              <a:ext cx="4504267" cy="736290"/>
            </a:xfrm>
            <a:prstGeom prst="rect">
              <a:avLst/>
            </a:prstGeom>
            <a:solidFill>
              <a:srgbClr val="00B0F0"/>
            </a:solidFill>
          </p:spPr>
          <p:txBody>
            <a:bodyPr wrap="square" rtlCol="0">
              <a:spAutoFit/>
            </a:bodyPr>
            <a:lstStyle/>
            <a:p>
              <a:pPr algn="just"/>
              <a:r>
                <a:rPr lang="en-US" sz="1200" dirty="0"/>
                <a:t>Aqui veremos 3 secciones, donde podremos escoger el Lenguaje, para que plataforma, y el tipo de aplicacion, si es movil, desktop, etc. escogemos= C#, Todas las Plataformas, y Movil.</a:t>
              </a:r>
              <a:endParaRPr lang="es-ES" sz="1200" dirty="0"/>
            </a:p>
          </p:txBody>
        </p:sp>
        <p:cxnSp>
          <p:nvCxnSpPr>
            <p:cNvPr id="5" name="Conector recto de flecha 4"/>
            <p:cNvCxnSpPr>
              <a:stCxn id="3" idx="1"/>
            </p:cNvCxnSpPr>
            <p:nvPr/>
          </p:nvCxnSpPr>
          <p:spPr>
            <a:xfrm flipH="1">
              <a:off x="7255933" y="661832"/>
              <a:ext cx="279400" cy="224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ángulo redondeado 5"/>
            <p:cNvSpPr/>
            <p:nvPr/>
          </p:nvSpPr>
          <p:spPr>
            <a:xfrm>
              <a:off x="3496733" y="724616"/>
              <a:ext cx="3759200" cy="3231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7450666" y="3185942"/>
              <a:ext cx="4504267" cy="1086904"/>
            </a:xfrm>
            <a:prstGeom prst="rect">
              <a:avLst/>
            </a:prstGeom>
            <a:solidFill>
              <a:schemeClr val="accent1">
                <a:lumMod val="60000"/>
                <a:lumOff val="40000"/>
              </a:schemeClr>
            </a:solidFill>
          </p:spPr>
          <p:txBody>
            <a:bodyPr wrap="square" rtlCol="0">
              <a:spAutoFit/>
            </a:bodyPr>
            <a:lstStyle/>
            <a:p>
              <a:pPr algn="just"/>
              <a:r>
                <a:rPr lang="en-US" sz="1400" dirty="0"/>
                <a:t>Al realizar el filtro, podremos varias opciones, y buscamos la primera que nos aparece, que es una Aplicacion Movil (Xamarin Forms), como ven trae Solucion para (Android, C#, IIOS, Movil, Windows, etc)</a:t>
              </a:r>
              <a:endParaRPr lang="es-ES" sz="1400" dirty="0"/>
            </a:p>
          </p:txBody>
        </p:sp>
        <p:cxnSp>
          <p:nvCxnSpPr>
            <p:cNvPr id="10" name="Conector recto de flecha 9"/>
            <p:cNvCxnSpPr/>
            <p:nvPr/>
          </p:nvCxnSpPr>
          <p:spPr>
            <a:xfrm flipH="1" flipV="1">
              <a:off x="7450666" y="1619574"/>
              <a:ext cx="270936" cy="15663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redondeado 14"/>
            <p:cNvSpPr/>
            <p:nvPr/>
          </p:nvSpPr>
          <p:spPr>
            <a:xfrm>
              <a:off x="3496733" y="1070741"/>
              <a:ext cx="6366934" cy="548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p:cNvSpPr txBox="1"/>
            <p:nvPr/>
          </p:nvSpPr>
          <p:spPr>
            <a:xfrm>
              <a:off x="3496733" y="84750"/>
              <a:ext cx="3488267" cy="253916"/>
            </a:xfrm>
            <a:prstGeom prst="rect">
              <a:avLst/>
            </a:prstGeom>
            <a:solidFill>
              <a:srgbClr val="92D050"/>
            </a:solidFill>
          </p:spPr>
          <p:txBody>
            <a:bodyPr wrap="square" rtlCol="0">
              <a:spAutoFit/>
            </a:bodyPr>
            <a:lstStyle/>
            <a:p>
              <a:r>
                <a:rPr lang="en-US" sz="1050" dirty="0"/>
                <a:t>Podemos Buscar la Solucion que queremos realizar</a:t>
              </a:r>
              <a:endParaRPr lang="es-ES" sz="1050" dirty="0"/>
            </a:p>
          </p:txBody>
        </p:sp>
        <p:cxnSp>
          <p:nvCxnSpPr>
            <p:cNvPr id="18" name="Conector recto de flecha 17"/>
            <p:cNvCxnSpPr/>
            <p:nvPr/>
          </p:nvCxnSpPr>
          <p:spPr>
            <a:xfrm flipH="1">
              <a:off x="4461933" y="356674"/>
              <a:ext cx="338666" cy="16348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ángulo redondeado 19"/>
            <p:cNvSpPr/>
            <p:nvPr/>
          </p:nvSpPr>
          <p:spPr>
            <a:xfrm>
              <a:off x="3496733" y="432364"/>
              <a:ext cx="24214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p:cNvSpPr txBox="1"/>
            <p:nvPr/>
          </p:nvSpPr>
          <p:spPr>
            <a:xfrm>
              <a:off x="8551333" y="4983143"/>
              <a:ext cx="3488267" cy="415498"/>
            </a:xfrm>
            <a:prstGeom prst="rect">
              <a:avLst/>
            </a:prstGeom>
            <a:solidFill>
              <a:srgbClr val="92D050"/>
            </a:solidFill>
          </p:spPr>
          <p:txBody>
            <a:bodyPr wrap="square" rtlCol="0">
              <a:spAutoFit/>
            </a:bodyPr>
            <a:lstStyle/>
            <a:p>
              <a:r>
                <a:rPr lang="en-US" sz="1050" dirty="0"/>
                <a:t>Una vez seleccionado todos los datos que necesitamos, le damos a siguiente.</a:t>
              </a:r>
              <a:endParaRPr lang="es-ES" sz="1050" dirty="0"/>
            </a:p>
          </p:txBody>
        </p:sp>
        <p:cxnSp>
          <p:nvCxnSpPr>
            <p:cNvPr id="22" name="Conector recto de flecha 21"/>
            <p:cNvCxnSpPr/>
            <p:nvPr/>
          </p:nvCxnSpPr>
          <p:spPr>
            <a:xfrm>
              <a:off x="9948333" y="5283200"/>
              <a:ext cx="1405467" cy="109502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redondeado 22"/>
            <p:cNvSpPr/>
            <p:nvPr/>
          </p:nvSpPr>
          <p:spPr>
            <a:xfrm>
              <a:off x="11294533" y="6378223"/>
              <a:ext cx="7450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p:cNvSpPr txBox="1"/>
            <p:nvPr/>
          </p:nvSpPr>
          <p:spPr>
            <a:xfrm>
              <a:off x="241299" y="1704805"/>
              <a:ext cx="2679701" cy="3471081"/>
            </a:xfrm>
            <a:prstGeom prst="rect">
              <a:avLst/>
            </a:prstGeom>
            <a:solidFill>
              <a:srgbClr val="92D050"/>
            </a:solidFill>
          </p:spPr>
          <p:txBody>
            <a:bodyPr wrap="square" rtlCol="0">
              <a:spAutoFit/>
            </a:bodyPr>
            <a:lstStyle/>
            <a:p>
              <a:pPr algn="ctr"/>
              <a:r>
                <a:rPr lang="en-US" sz="2400" dirty="0"/>
                <a:t>Al darle a crear un nuevo proyecto, nos saldra esta Ventana, en donde veremos varias opciones, seguiremos la guia aqui descrita.</a:t>
              </a:r>
              <a:endParaRPr lang="es-ES" sz="2400" dirty="0"/>
            </a:p>
          </p:txBody>
        </p:sp>
      </p:grpSp>
      <p:sp>
        <p:nvSpPr>
          <p:cNvPr id="19" name="Rectángulo 18"/>
          <p:cNvSpPr/>
          <p:nvPr/>
        </p:nvSpPr>
        <p:spPr>
          <a:xfrm>
            <a:off x="508466" y="237074"/>
            <a:ext cx="1625766" cy="400110"/>
          </a:xfrm>
          <a:prstGeom prst="rect">
            <a:avLst/>
          </a:prstGeom>
        </p:spPr>
        <p:txBody>
          <a:bodyPr wrap="none">
            <a:spAutoFit/>
          </a:bodyPr>
          <a:lstStyle/>
          <a:p>
            <a:r>
              <a:rPr lang="es-ES" sz="2000" b="1" i="0" dirty="0">
                <a:solidFill>
                  <a:srgbClr val="333333"/>
                </a:solidFill>
                <a:effectLst/>
                <a:latin typeface="Libre Baskerville"/>
              </a:rPr>
              <a:t>Empezando</a:t>
            </a:r>
            <a:endParaRPr lang="es-ES" sz="2000" b="0" i="0" dirty="0">
              <a:solidFill>
                <a:srgbClr val="333333"/>
              </a:solidFill>
              <a:effectLst/>
              <a:latin typeface="Libre Baskerville"/>
            </a:endParaRPr>
          </a:p>
        </p:txBody>
      </p:sp>
      <p:sp>
        <p:nvSpPr>
          <p:cNvPr id="24" name="Rectángulo 23"/>
          <p:cNvSpPr/>
          <p:nvPr/>
        </p:nvSpPr>
        <p:spPr>
          <a:xfrm>
            <a:off x="2572819" y="231593"/>
            <a:ext cx="8977784" cy="369332"/>
          </a:xfrm>
          <a:prstGeom prst="rect">
            <a:avLst/>
          </a:prstGeom>
        </p:spPr>
        <p:txBody>
          <a:bodyPr wrap="square">
            <a:spAutoFit/>
          </a:bodyPr>
          <a:lstStyle/>
          <a:p>
            <a:pPr algn="just"/>
            <a:r>
              <a:rPr lang="es-ES" b="0" i="0" dirty="0">
                <a:solidFill>
                  <a:srgbClr val="444444"/>
                </a:solidFill>
                <a:effectLst/>
                <a:latin typeface="Alegreya Sans"/>
              </a:rPr>
              <a:t>Creamos un nuevo proyecto y seleccionamos la Aplicación móvil (Xamarin.Forms)</a:t>
            </a:r>
          </a:p>
        </p:txBody>
      </p:sp>
    </p:spTree>
    <p:extLst>
      <p:ext uri="{BB962C8B-B14F-4D97-AF65-F5344CB8AC3E}">
        <p14:creationId xmlns:p14="http://schemas.microsoft.com/office/powerpoint/2010/main" val="1904960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7" y="236671"/>
            <a:ext cx="11984567" cy="6384658"/>
          </a:xfrm>
          <a:prstGeom prst="rect">
            <a:avLst/>
          </a:prstGeom>
        </p:spPr>
      </p:pic>
      <p:sp>
        <p:nvSpPr>
          <p:cNvPr id="3" name="CuadroTexto 2"/>
          <p:cNvSpPr txBox="1"/>
          <p:nvPr/>
        </p:nvSpPr>
        <p:spPr>
          <a:xfrm>
            <a:off x="5342467" y="345701"/>
            <a:ext cx="6612467" cy="646331"/>
          </a:xfrm>
          <a:prstGeom prst="rect">
            <a:avLst/>
          </a:prstGeom>
          <a:solidFill>
            <a:srgbClr val="92D050"/>
          </a:solidFill>
          <a:ln>
            <a:solidFill>
              <a:srgbClr val="00B050"/>
            </a:solidFill>
          </a:ln>
        </p:spPr>
        <p:txBody>
          <a:bodyPr wrap="square" rtlCol="0">
            <a:spAutoFit/>
          </a:bodyPr>
          <a:lstStyle/>
          <a:p>
            <a:pPr algn="just"/>
            <a:r>
              <a:rPr lang="en-US" dirty="0"/>
              <a:t>Aqui le podremos nombre a nuestro Proyecto (</a:t>
            </a:r>
            <a:r>
              <a:rPr lang="en-US" sz="1800" b="1" dirty="0"/>
              <a:t>Presentacion_Profesional_Perfil</a:t>
            </a:r>
            <a:r>
              <a:rPr lang="en-US" b="1" dirty="0"/>
              <a:t>)</a:t>
            </a:r>
            <a:r>
              <a:rPr lang="en-US" dirty="0"/>
              <a:t> por ejemplo.</a:t>
            </a:r>
            <a:endParaRPr lang="es-ES" dirty="0"/>
          </a:p>
        </p:txBody>
      </p:sp>
      <p:sp>
        <p:nvSpPr>
          <p:cNvPr id="7" name="CuadroTexto 6"/>
          <p:cNvSpPr txBox="1"/>
          <p:nvPr/>
        </p:nvSpPr>
        <p:spPr>
          <a:xfrm>
            <a:off x="5418666" y="1334869"/>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elegir una Carpeta o folder donde Guardar nuestra Solucion, o dejarla por defecto, o crear una nueva dentro de la misma direccion, lo dejaremos por defecto como esta.</a:t>
            </a:r>
            <a:endParaRPr lang="es-ES" dirty="0"/>
          </a:p>
        </p:txBody>
      </p:sp>
      <p:cxnSp>
        <p:nvCxnSpPr>
          <p:cNvPr id="8" name="Conector recto de flecha 7"/>
          <p:cNvCxnSpPr>
            <a:stCxn id="7" idx="1"/>
          </p:cNvCxnSpPr>
          <p:nvPr/>
        </p:nvCxnSpPr>
        <p:spPr>
          <a:xfrm flipH="1">
            <a:off x="3674534" y="1796534"/>
            <a:ext cx="1744132" cy="38140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368300" y="4603002"/>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cambiar el nombre de la Solucion o dejarla por defecto como esta al crear el proyecto, lo dejaremos con el mismo nombre que toma al crear el Nombre del Proyecto.</a:t>
            </a:r>
            <a:endParaRPr lang="es-ES" dirty="0"/>
          </a:p>
        </p:txBody>
      </p:sp>
      <p:cxnSp>
        <p:nvCxnSpPr>
          <p:cNvPr id="12" name="Conector recto de flecha 11"/>
          <p:cNvCxnSpPr/>
          <p:nvPr/>
        </p:nvCxnSpPr>
        <p:spPr>
          <a:xfrm flipH="1">
            <a:off x="618068" y="2926080"/>
            <a:ext cx="196579" cy="16769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0075333" y="5064667"/>
            <a:ext cx="1761067" cy="646331"/>
          </a:xfrm>
          <a:prstGeom prst="rect">
            <a:avLst/>
          </a:prstGeom>
          <a:solidFill>
            <a:srgbClr val="92D050"/>
          </a:solidFill>
          <a:ln>
            <a:solidFill>
              <a:srgbClr val="00B050"/>
            </a:solidFill>
          </a:ln>
        </p:spPr>
        <p:txBody>
          <a:bodyPr wrap="square" rtlCol="0">
            <a:spAutoFit/>
          </a:bodyPr>
          <a:lstStyle/>
          <a:p>
            <a:pPr algn="just"/>
            <a:r>
              <a:rPr lang="en-US" dirty="0"/>
              <a:t>Al Finalizar le daremos  a crear</a:t>
            </a:r>
            <a:endParaRPr lang="es-ES" dirty="0"/>
          </a:p>
        </p:txBody>
      </p:sp>
      <p:cxnSp>
        <p:nvCxnSpPr>
          <p:cNvPr id="16" name="Conector recto de flecha 15"/>
          <p:cNvCxnSpPr>
            <a:stCxn id="15" idx="2"/>
          </p:cNvCxnSpPr>
          <p:nvPr/>
        </p:nvCxnSpPr>
        <p:spPr>
          <a:xfrm>
            <a:off x="10955867" y="5710998"/>
            <a:ext cx="745066" cy="7067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484701" y="1547637"/>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cxnSp>
        <p:nvCxnSpPr>
          <p:cNvPr id="4" name="Conector recto de flecha 3"/>
          <p:cNvCxnSpPr>
            <a:stCxn id="3" idx="1"/>
          </p:cNvCxnSpPr>
          <p:nvPr/>
        </p:nvCxnSpPr>
        <p:spPr>
          <a:xfrm flipH="1">
            <a:off x="1792501" y="668867"/>
            <a:ext cx="3549966" cy="8579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74310" y="2677542"/>
            <a:ext cx="1585690" cy="230832"/>
          </a:xfrm>
          <a:prstGeom prst="rect">
            <a:avLst/>
          </a:prstGeom>
          <a:solidFill>
            <a:srgbClr val="FCFCFC"/>
          </a:solidFill>
        </p:spPr>
        <p:txBody>
          <a:bodyPr wrap="none">
            <a:spAutoFit/>
          </a:bodyPr>
          <a:lstStyle/>
          <a:p>
            <a:r>
              <a:rPr lang="en-US" sz="900" b="1" dirty="0"/>
              <a:t>Ubicacion GPS –Seccion-0742</a:t>
            </a:r>
            <a:endParaRPr lang="es-ES" sz="900" dirty="0"/>
          </a:p>
        </p:txBody>
      </p:sp>
      <p:sp>
        <p:nvSpPr>
          <p:cNvPr id="6" name="Rectángulo 1">
            <a:extLst>
              <a:ext uri="{FF2B5EF4-FFF2-40B4-BE49-F238E27FC236}">
                <a16:creationId xmlns:a16="http://schemas.microsoft.com/office/drawing/2014/main" id="{96821D5F-46E5-4192-83D6-5F67D4D74B98}"/>
              </a:ext>
            </a:extLst>
          </p:cNvPr>
          <p:cNvSpPr/>
          <p:nvPr/>
        </p:nvSpPr>
        <p:spPr>
          <a:xfrm>
            <a:off x="474310" y="2677542"/>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pic>
        <p:nvPicPr>
          <p:cNvPr id="10" name="Imagen 9">
            <a:extLst>
              <a:ext uri="{FF2B5EF4-FFF2-40B4-BE49-F238E27FC236}">
                <a16:creationId xmlns:a16="http://schemas.microsoft.com/office/drawing/2014/main" id="{5D40C39A-F8E2-4134-9806-9AA0D6A629C1}"/>
              </a:ext>
            </a:extLst>
          </p:cNvPr>
          <p:cNvPicPr>
            <a:picLocks noChangeAspect="1"/>
          </p:cNvPicPr>
          <p:nvPr/>
        </p:nvPicPr>
        <p:blipFill>
          <a:blip r:embed="rId3"/>
          <a:stretch>
            <a:fillRect/>
          </a:stretch>
        </p:blipFill>
        <p:spPr>
          <a:xfrm>
            <a:off x="0" y="29472"/>
            <a:ext cx="12192000" cy="6799055"/>
          </a:xfrm>
          <a:prstGeom prst="rect">
            <a:avLst/>
          </a:prstGeom>
        </p:spPr>
      </p:pic>
    </p:spTree>
    <p:extLst>
      <p:ext uri="{BB962C8B-B14F-4D97-AF65-F5344CB8AC3E}">
        <p14:creationId xmlns:p14="http://schemas.microsoft.com/office/powerpoint/2010/main" val="1869800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416311-48D2-4A3D-91B3-3B53A1A9D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370" y="97394"/>
            <a:ext cx="9821646" cy="6496957"/>
          </a:xfrm>
          <a:prstGeom prst="rect">
            <a:avLst/>
          </a:prstGeom>
        </p:spPr>
      </p:pic>
      <p:sp>
        <p:nvSpPr>
          <p:cNvPr id="3" name="CuadroTexto 2"/>
          <p:cNvSpPr txBox="1"/>
          <p:nvPr/>
        </p:nvSpPr>
        <p:spPr>
          <a:xfrm>
            <a:off x="162984" y="3505165"/>
            <a:ext cx="2975071" cy="2862322"/>
          </a:xfrm>
          <a:prstGeom prst="rect">
            <a:avLst/>
          </a:prstGeom>
          <a:solidFill>
            <a:srgbClr val="92D050"/>
          </a:solidFill>
          <a:ln>
            <a:solidFill>
              <a:srgbClr val="00B050"/>
            </a:solidFill>
          </a:ln>
        </p:spPr>
        <p:txBody>
          <a:bodyPr wrap="square" rtlCol="0">
            <a:spAutoFit/>
          </a:bodyPr>
          <a:lstStyle/>
          <a:p>
            <a:pPr algn="just"/>
            <a:r>
              <a:rPr lang="en-US" dirty="0"/>
              <a:t>Al darle a crear nos saldra esta Ventana con las opciones de (Maestro Detalle, Con Pestaña, Shell, y En Blanco), si tienen en el programa en Español o en Ingles son las mismas opciones, aqui vamos a escoger la ultima opcion, la cual es una Solucion en Blanco,.</a:t>
            </a:r>
            <a:endParaRPr lang="es-ES" dirty="0"/>
          </a:p>
        </p:txBody>
      </p:sp>
      <p:cxnSp>
        <p:nvCxnSpPr>
          <p:cNvPr id="5" name="Conector recto de flecha 4"/>
          <p:cNvCxnSpPr>
            <a:cxnSpLocks/>
            <a:stCxn id="3" idx="0"/>
          </p:cNvCxnSpPr>
          <p:nvPr/>
        </p:nvCxnSpPr>
        <p:spPr>
          <a:xfrm flipV="1">
            <a:off x="1650520" y="1288475"/>
            <a:ext cx="2142162" cy="22166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5555865" y="4723411"/>
            <a:ext cx="6407920" cy="1754326"/>
          </a:xfrm>
          <a:prstGeom prst="rect">
            <a:avLst/>
          </a:prstGeom>
          <a:solidFill>
            <a:schemeClr val="accent2">
              <a:lumMod val="20000"/>
              <a:lumOff val="80000"/>
            </a:schemeClr>
          </a:solidFill>
          <a:ln>
            <a:solidFill>
              <a:srgbClr val="00B050"/>
            </a:solidFill>
          </a:ln>
        </p:spPr>
        <p:txBody>
          <a:bodyPr wrap="square" rtlCol="0">
            <a:spAutoFit/>
          </a:bodyPr>
          <a:lstStyle/>
          <a:p>
            <a:pPr algn="just"/>
            <a:r>
              <a:rPr lang="en-US" dirty="0"/>
              <a:t>Al escoger la ultima opcion, la cual es una Solucion en Blanco, veremos donde dice (“</a:t>
            </a:r>
            <a:r>
              <a:rPr lang="en-US" b="1" dirty="0"/>
              <a:t>Plan to Develop for</a:t>
            </a:r>
            <a:r>
              <a:rPr lang="en-US" dirty="0"/>
              <a:t>”) 3 opciones, las cuales son (</a:t>
            </a:r>
            <a:r>
              <a:rPr lang="en-US" b="1" dirty="0">
                <a:solidFill>
                  <a:srgbClr val="00B050"/>
                </a:solidFill>
              </a:rPr>
              <a:t>Android, IOS, Windows (UWP)</a:t>
            </a:r>
            <a:r>
              <a:rPr lang="en-US" dirty="0"/>
              <a:t>), esta ultima desactivada por defecto, es decir al crear esta Solucion, ya viene con las principales Plataformas (Android, IOS, y Windows), para poder compilar y desplegar en algunos de estos sistemas Operativos.</a:t>
            </a:r>
            <a:endParaRPr lang="es-ES" dirty="0"/>
          </a:p>
        </p:txBody>
      </p:sp>
      <p:cxnSp>
        <p:nvCxnSpPr>
          <p:cNvPr id="8" name="Conector recto de flecha 7"/>
          <p:cNvCxnSpPr>
            <a:cxnSpLocks/>
            <a:stCxn id="7" idx="1"/>
          </p:cNvCxnSpPr>
          <p:nvPr/>
        </p:nvCxnSpPr>
        <p:spPr>
          <a:xfrm flipH="1" flipV="1">
            <a:off x="4625591" y="4936326"/>
            <a:ext cx="930274" cy="66424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8915400" y="504183"/>
            <a:ext cx="3113616" cy="1200329"/>
          </a:xfrm>
          <a:prstGeom prst="rect">
            <a:avLst/>
          </a:prstGeom>
          <a:solidFill>
            <a:srgbClr val="FFFF00"/>
          </a:solidFill>
          <a:ln>
            <a:solidFill>
              <a:srgbClr val="FFFF00"/>
            </a:solidFill>
          </a:ln>
        </p:spPr>
        <p:txBody>
          <a:bodyPr wrap="square" rtlCol="0">
            <a:spAutoFit/>
          </a:bodyPr>
          <a:lstStyle/>
          <a:p>
            <a:pPr algn="ctr"/>
            <a:r>
              <a:rPr lang="en-US" dirty="0"/>
              <a:t>Le damos a Crear y esperamos que termine de crear nuestro proyecto y hacer las modificaciones necesarias.</a:t>
            </a:r>
            <a:endParaRPr lang="es-ES" dirty="0"/>
          </a:p>
        </p:txBody>
      </p:sp>
      <p:cxnSp>
        <p:nvCxnSpPr>
          <p:cNvPr id="12" name="Conector recto de flecha 11"/>
          <p:cNvCxnSpPr>
            <a:cxnSpLocks/>
            <a:stCxn id="10" idx="1"/>
          </p:cNvCxnSpPr>
          <p:nvPr/>
        </p:nvCxnSpPr>
        <p:spPr>
          <a:xfrm flipH="1">
            <a:off x="4229102" y="1104348"/>
            <a:ext cx="4686298" cy="216987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1">
            <a:extLst>
              <a:ext uri="{FF2B5EF4-FFF2-40B4-BE49-F238E27FC236}">
                <a16:creationId xmlns:a16="http://schemas.microsoft.com/office/drawing/2014/main" id="{29EB44A8-36DC-4448-9594-3E0BC57816DA}"/>
              </a:ext>
            </a:extLst>
          </p:cNvPr>
          <p:cNvCxnSpPr>
            <a:cxnSpLocks/>
            <a:stCxn id="10" idx="2"/>
          </p:cNvCxnSpPr>
          <p:nvPr/>
        </p:nvCxnSpPr>
        <p:spPr>
          <a:xfrm flipH="1">
            <a:off x="9351820" y="1704512"/>
            <a:ext cx="1120388" cy="52177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063B53-D173-49C7-A465-1FC373AB0CDA}"/>
              </a:ext>
            </a:extLst>
          </p:cNvPr>
          <p:cNvSpPr txBox="1"/>
          <p:nvPr/>
        </p:nvSpPr>
        <p:spPr>
          <a:xfrm>
            <a:off x="1500787" y="2750998"/>
            <a:ext cx="488373" cy="523220"/>
          </a:xfrm>
          <a:prstGeom prst="rect">
            <a:avLst/>
          </a:prstGeom>
          <a:noFill/>
        </p:spPr>
        <p:txBody>
          <a:bodyPr wrap="square" rtlCol="0">
            <a:spAutoFit/>
          </a:bodyPr>
          <a:lstStyle/>
          <a:p>
            <a:pPr algn="ctr"/>
            <a:r>
              <a:rPr lang="en-US" sz="2800" b="1" dirty="0">
                <a:solidFill>
                  <a:srgbClr val="FF0000"/>
                </a:solidFill>
              </a:rPr>
              <a:t>3</a:t>
            </a:r>
            <a:endParaRPr lang="es-DO" sz="2800" b="1" dirty="0">
              <a:solidFill>
                <a:srgbClr val="FF0000"/>
              </a:solidFill>
            </a:endParaRPr>
          </a:p>
        </p:txBody>
      </p:sp>
      <p:sp>
        <p:nvSpPr>
          <p:cNvPr id="23" name="TextBox 22">
            <a:extLst>
              <a:ext uri="{FF2B5EF4-FFF2-40B4-BE49-F238E27FC236}">
                <a16:creationId xmlns:a16="http://schemas.microsoft.com/office/drawing/2014/main" id="{2A0FB825-6032-4572-9690-07CE87D114AE}"/>
              </a:ext>
            </a:extLst>
          </p:cNvPr>
          <p:cNvSpPr txBox="1"/>
          <p:nvPr/>
        </p:nvSpPr>
        <p:spPr>
          <a:xfrm>
            <a:off x="5090728" y="4819712"/>
            <a:ext cx="488373" cy="523220"/>
          </a:xfrm>
          <a:prstGeom prst="rect">
            <a:avLst/>
          </a:prstGeom>
          <a:noFill/>
        </p:spPr>
        <p:txBody>
          <a:bodyPr wrap="square" rtlCol="0">
            <a:spAutoFit/>
          </a:bodyPr>
          <a:lstStyle/>
          <a:p>
            <a:pPr algn="ctr"/>
            <a:r>
              <a:rPr lang="en-US" sz="2800" b="1" dirty="0">
                <a:solidFill>
                  <a:srgbClr val="FF0000"/>
                </a:solidFill>
              </a:rPr>
              <a:t>4</a:t>
            </a:r>
            <a:endParaRPr lang="es-DO" sz="2800" b="1" dirty="0">
              <a:solidFill>
                <a:srgbClr val="FF0000"/>
              </a:solidFill>
            </a:endParaRPr>
          </a:p>
        </p:txBody>
      </p:sp>
      <p:sp>
        <p:nvSpPr>
          <p:cNvPr id="25" name="TextBox 24">
            <a:extLst>
              <a:ext uri="{FF2B5EF4-FFF2-40B4-BE49-F238E27FC236}">
                <a16:creationId xmlns:a16="http://schemas.microsoft.com/office/drawing/2014/main" id="{6DEEAF2E-3DF7-495A-9F26-2DC1C4EBDFC7}"/>
              </a:ext>
            </a:extLst>
          </p:cNvPr>
          <p:cNvSpPr txBox="1"/>
          <p:nvPr/>
        </p:nvSpPr>
        <p:spPr>
          <a:xfrm>
            <a:off x="8317922" y="703554"/>
            <a:ext cx="488373" cy="523220"/>
          </a:xfrm>
          <a:prstGeom prst="rect">
            <a:avLst/>
          </a:prstGeom>
          <a:noFill/>
        </p:spPr>
        <p:txBody>
          <a:bodyPr wrap="square" rtlCol="0">
            <a:spAutoFit/>
          </a:bodyPr>
          <a:lstStyle/>
          <a:p>
            <a:pPr algn="ctr"/>
            <a:r>
              <a:rPr lang="en-US" sz="2800" b="1" dirty="0">
                <a:solidFill>
                  <a:srgbClr val="FF0000"/>
                </a:solidFill>
              </a:rPr>
              <a:t>5</a:t>
            </a:r>
            <a:endParaRPr lang="es-DO" sz="2800" b="1" dirty="0">
              <a:solidFill>
                <a:srgbClr val="FF0000"/>
              </a:solidFill>
            </a:endParaRPr>
          </a:p>
        </p:txBody>
      </p:sp>
    </p:spTree>
    <p:extLst>
      <p:ext uri="{BB962C8B-B14F-4D97-AF65-F5344CB8AC3E}">
        <p14:creationId xmlns:p14="http://schemas.microsoft.com/office/powerpoint/2010/main" val="4130755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74" y="146075"/>
            <a:ext cx="3899676" cy="1123636"/>
          </a:xfrm>
          <a:prstGeom prst="rect">
            <a:avLst/>
          </a:prstGeom>
        </p:spPr>
      </p:pic>
      <p:pic>
        <p:nvPicPr>
          <p:cNvPr id="3" name="Imagen 2"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090" y="1397850"/>
            <a:ext cx="8420156" cy="4746101"/>
          </a:xfrm>
          <a:prstGeom prst="rect">
            <a:avLst/>
          </a:prstGeom>
        </p:spPr>
      </p:pic>
      <p:sp>
        <p:nvSpPr>
          <p:cNvPr id="4" name="CuadroTexto 3"/>
          <p:cNvSpPr txBox="1"/>
          <p:nvPr/>
        </p:nvSpPr>
        <p:spPr>
          <a:xfrm>
            <a:off x="4380807" y="440575"/>
            <a:ext cx="7489767" cy="369332"/>
          </a:xfrm>
          <a:prstGeom prst="rect">
            <a:avLst/>
          </a:prstGeom>
          <a:noFill/>
        </p:spPr>
        <p:txBody>
          <a:bodyPr wrap="square" rtlCol="0">
            <a:spAutoFit/>
          </a:bodyPr>
          <a:lstStyle/>
          <a:p>
            <a:r>
              <a:rPr lang="en-US" b="1" dirty="0"/>
              <a:t>Esperamos que termine de crear el proyecto y la estructura del mismo</a:t>
            </a:r>
            <a:endParaRPr lang="es-ES" b="1" dirty="0"/>
          </a:p>
        </p:txBody>
      </p:sp>
      <p:sp>
        <p:nvSpPr>
          <p:cNvPr id="5" name="CuadroTexto 4"/>
          <p:cNvSpPr txBox="1"/>
          <p:nvPr/>
        </p:nvSpPr>
        <p:spPr>
          <a:xfrm>
            <a:off x="323689" y="1570297"/>
            <a:ext cx="2515985" cy="5262979"/>
          </a:xfrm>
          <a:prstGeom prst="rect">
            <a:avLst/>
          </a:prstGeom>
          <a:noFill/>
        </p:spPr>
        <p:txBody>
          <a:bodyPr wrap="square" rtlCol="0">
            <a:spAutoFit/>
          </a:bodyPr>
          <a:lstStyle/>
          <a:p>
            <a:pPr algn="ctr"/>
            <a:r>
              <a:rPr lang="en-US" sz="2800" dirty="0"/>
              <a:t>Al terminar veremos nuestra estructura del proyecto con las carpetas y archivos creados para comenzar a trabajar. Vamos al archivo </a:t>
            </a:r>
            <a:r>
              <a:rPr lang="en-US" sz="2800" b="1" dirty="0"/>
              <a:t>MainPage.xaml</a:t>
            </a:r>
            <a:endParaRPr lang="es-ES" sz="2800" b="1" dirty="0"/>
          </a:p>
        </p:txBody>
      </p:sp>
    </p:spTree>
    <p:extLst>
      <p:ext uri="{BB962C8B-B14F-4D97-AF65-F5344CB8AC3E}">
        <p14:creationId xmlns:p14="http://schemas.microsoft.com/office/powerpoint/2010/main" val="786615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585476" y="2510707"/>
            <a:ext cx="3477735" cy="3416320"/>
          </a:xfrm>
          <a:prstGeom prst="rect">
            <a:avLst/>
          </a:prstGeom>
          <a:solidFill>
            <a:srgbClr val="00B050"/>
          </a:solidFill>
        </p:spPr>
        <p:txBody>
          <a:bodyPr wrap="square" rtlCol="0">
            <a:spAutoFit/>
          </a:bodyPr>
          <a:lstStyle/>
          <a:p>
            <a:pPr algn="just"/>
            <a:r>
              <a:rPr lang="en-US" sz="2400" dirty="0"/>
              <a:t>Al crear nuestro Proyecto vamos a ir a </a:t>
            </a:r>
            <a:r>
              <a:rPr lang="en-US" sz="2400" b="1" dirty="0"/>
              <a:t>MainPage.xaml</a:t>
            </a:r>
            <a:r>
              <a:rPr lang="en-US" sz="2400" dirty="0"/>
              <a:t>, y vamos a crear esta estructura con los Label, las Image, Boton, tal como hemos dicho. </a:t>
            </a:r>
            <a:r>
              <a:rPr lang="en-US" sz="2400" b="1" dirty="0">
                <a:solidFill>
                  <a:srgbClr val="FF0000"/>
                </a:solidFill>
              </a:rPr>
              <a:t>Borramos todo lo que este dentro del StackLayout.</a:t>
            </a:r>
            <a:endParaRPr lang="es-ES" sz="2400" b="1" dirty="0">
              <a:solidFill>
                <a:srgbClr val="FF0000"/>
              </a:solidFill>
            </a:endParaRPr>
          </a:p>
        </p:txBody>
      </p:sp>
      <p:pic>
        <p:nvPicPr>
          <p:cNvPr id="12" name="Picture 11">
            <a:extLst>
              <a:ext uri="{FF2B5EF4-FFF2-40B4-BE49-F238E27FC236}">
                <a16:creationId xmlns:a16="http://schemas.microsoft.com/office/drawing/2014/main" id="{28B64AB6-FC25-4DCB-B9C1-BC2F5AF8C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34" y="2406492"/>
            <a:ext cx="7535327" cy="3886742"/>
          </a:xfrm>
          <a:prstGeom prst="rect">
            <a:avLst/>
          </a:prstGeom>
        </p:spPr>
      </p:pic>
      <p:sp>
        <p:nvSpPr>
          <p:cNvPr id="3" name="Rectángulo redondeado 2"/>
          <p:cNvSpPr/>
          <p:nvPr/>
        </p:nvSpPr>
        <p:spPr>
          <a:xfrm>
            <a:off x="128789" y="2203098"/>
            <a:ext cx="8213648" cy="3657600"/>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a:extLst>
              <a:ext uri="{FF2B5EF4-FFF2-40B4-BE49-F238E27FC236}">
                <a16:creationId xmlns:a16="http://schemas.microsoft.com/office/drawing/2014/main" id="{BD158F86-2714-4425-AF61-96CA010A7F0C}"/>
              </a:ext>
            </a:extLst>
          </p:cNvPr>
          <p:cNvSpPr txBox="1"/>
          <p:nvPr/>
        </p:nvSpPr>
        <p:spPr>
          <a:xfrm>
            <a:off x="515155" y="520248"/>
            <a:ext cx="11462197" cy="954107"/>
          </a:xfrm>
          <a:prstGeom prst="rect">
            <a:avLst/>
          </a:prstGeom>
          <a:noFill/>
        </p:spPr>
        <p:txBody>
          <a:bodyPr wrap="square" rtlCol="0">
            <a:spAutoFit/>
          </a:bodyPr>
          <a:lstStyle/>
          <a:p>
            <a:pPr algn="ctr"/>
            <a:r>
              <a:rPr lang="en-US" sz="2800" b="1" dirty="0"/>
              <a:t>Aqui tendremos el Contenedor principal, el cual nos presenta, la siguiente imagen.</a:t>
            </a:r>
            <a:endParaRPr lang="es-DO" sz="2800" b="1" dirty="0"/>
          </a:p>
        </p:txBody>
      </p:sp>
      <p:sp>
        <p:nvSpPr>
          <p:cNvPr id="2" name="Flecha: a la derecha 1">
            <a:extLst>
              <a:ext uri="{FF2B5EF4-FFF2-40B4-BE49-F238E27FC236}">
                <a16:creationId xmlns:a16="http://schemas.microsoft.com/office/drawing/2014/main" id="{6646BFD5-1754-429A-9132-F665A16D6714}"/>
              </a:ext>
            </a:extLst>
          </p:cNvPr>
          <p:cNvSpPr/>
          <p:nvPr/>
        </p:nvSpPr>
        <p:spPr>
          <a:xfrm>
            <a:off x="5478011" y="4555222"/>
            <a:ext cx="3117271" cy="402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45252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A57222-8C4E-45CC-AF53-9025A89E8853}"/>
              </a:ext>
            </a:extLst>
          </p:cNvPr>
          <p:cNvSpPr txBox="1"/>
          <p:nvPr/>
        </p:nvSpPr>
        <p:spPr>
          <a:xfrm>
            <a:off x="154253" y="516422"/>
            <a:ext cx="6096000" cy="6040115"/>
          </a:xfrm>
          <a:prstGeom prst="rect">
            <a:avLst/>
          </a:prstGeom>
          <a:noFill/>
        </p:spPr>
        <p:txBody>
          <a:bodyPr wrap="square">
            <a:spAutoFit/>
          </a:bodyPr>
          <a:lstStyle/>
          <a:p>
            <a:pPr lvl="1"/>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Label</a:t>
            </a:r>
            <a:r>
              <a:rPr lang="es-DO" sz="1050" dirty="0">
                <a:solidFill>
                  <a:srgbClr val="FF0000"/>
                </a:solidFill>
                <a:latin typeface="Consolas" panose="020B0609020204030204" pitchFamily="49" charset="0"/>
              </a:rPr>
              <a:t> Text</a:t>
            </a:r>
            <a:r>
              <a:rPr lang="es-DO" sz="1050" dirty="0">
                <a:solidFill>
                  <a:srgbClr val="0000FF"/>
                </a:solidFill>
                <a:latin typeface="Consolas" panose="020B0609020204030204" pitchFamily="49" charset="0"/>
              </a:rPr>
              <a:t>="JUANCITO PEÑA"</a:t>
            </a:r>
            <a:r>
              <a:rPr lang="es-DO" sz="1050" dirty="0">
                <a:solidFill>
                  <a:srgbClr val="000000"/>
                </a:solidFill>
                <a:latin typeface="Consolas" panose="020B0609020204030204" pitchFamily="49" charset="0"/>
              </a:rPr>
              <a:t> </a:t>
            </a:r>
          </a:p>
          <a:p>
            <a:pPr lvl="1"/>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TextColor</a:t>
            </a:r>
            <a:r>
              <a:rPr lang="es-DO" sz="1050" dirty="0">
                <a:solidFill>
                  <a:srgbClr val="0000FF"/>
                </a:solidFill>
                <a:latin typeface="Consolas" panose="020B0609020204030204" pitchFamily="49" charset="0"/>
              </a:rPr>
              <a:t>="Black"</a:t>
            </a:r>
            <a:endParaRPr lang="es-DO" sz="1050" dirty="0">
              <a:solidFill>
                <a:srgbClr val="000000"/>
              </a:solidFill>
              <a:latin typeface="Consolas" panose="020B0609020204030204" pitchFamily="49" charset="0"/>
            </a:endParaRPr>
          </a:p>
          <a:p>
            <a:pPr lvl="1"/>
            <a:r>
              <a:rPr lang="es-DO" sz="1050" dirty="0">
                <a:solidFill>
                  <a:srgbClr val="FF0000"/>
                </a:solidFill>
                <a:latin typeface="Consolas" panose="020B0609020204030204" pitchFamily="49" charset="0"/>
              </a:rPr>
              <a:t>        FontSize</a:t>
            </a:r>
            <a:r>
              <a:rPr lang="es-DO" sz="1050" dirty="0">
                <a:solidFill>
                  <a:srgbClr val="0000FF"/>
                </a:solidFill>
                <a:latin typeface="Consolas" panose="020B0609020204030204" pitchFamily="49" charset="0"/>
              </a:rPr>
              <a:t>="30"</a:t>
            </a:r>
            <a:endParaRPr lang="es-DO" sz="1050" dirty="0">
              <a:solidFill>
                <a:srgbClr val="000000"/>
              </a:solidFill>
              <a:latin typeface="Consolas" panose="020B0609020204030204" pitchFamily="49" charset="0"/>
            </a:endParaRPr>
          </a:p>
          <a:p>
            <a:pPr lvl="1"/>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Padding</a:t>
            </a:r>
            <a:r>
              <a:rPr lang="es-DO" sz="1050" dirty="0">
                <a:solidFill>
                  <a:srgbClr val="0000FF"/>
                </a:solidFill>
                <a:latin typeface="Consolas" panose="020B0609020204030204" pitchFamily="49" charset="0"/>
              </a:rPr>
              <a:t>="1"</a:t>
            </a:r>
            <a:endParaRPr lang="es-DO" sz="1050" dirty="0">
              <a:solidFill>
                <a:srgbClr val="000000"/>
              </a:solidFill>
              <a:latin typeface="Consolas" panose="020B0609020204030204" pitchFamily="49" charset="0"/>
            </a:endParaRPr>
          </a:p>
          <a:p>
            <a:pPr lvl="1"/>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HorizontalOptions</a:t>
            </a:r>
            <a:r>
              <a:rPr lang="es-DO" sz="1050" dirty="0">
                <a:solidFill>
                  <a:srgbClr val="0000FF"/>
                </a:solidFill>
                <a:latin typeface="Consolas" panose="020B0609020204030204" pitchFamily="49" charset="0"/>
              </a:rPr>
              <a:t>="Center"</a:t>
            </a:r>
            <a:endParaRPr lang="es-DO" sz="1050" dirty="0">
              <a:solidFill>
                <a:srgbClr val="000000"/>
              </a:solidFill>
              <a:latin typeface="Consolas" panose="020B0609020204030204" pitchFamily="49" charset="0"/>
            </a:endParaRPr>
          </a:p>
          <a:p>
            <a:pPr lvl="1"/>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VerticalOptions</a:t>
            </a:r>
            <a:r>
              <a:rPr lang="es-DO" sz="1050" dirty="0">
                <a:solidFill>
                  <a:srgbClr val="0000FF"/>
                </a:solidFill>
                <a:latin typeface="Consolas" panose="020B0609020204030204" pitchFamily="49" charset="0"/>
              </a:rPr>
              <a:t>="CenterAndExpand" /&gt;</a:t>
            </a:r>
            <a:endParaRPr lang="es-DO" sz="1050" dirty="0">
              <a:solidFill>
                <a:srgbClr val="000000"/>
              </a:solidFill>
              <a:latin typeface="Consolas" panose="020B0609020204030204" pitchFamily="49" charset="0"/>
            </a:endParaRPr>
          </a:p>
          <a:p>
            <a:pPr lvl="1"/>
            <a:r>
              <a:rPr lang="es-DO" sz="1050" dirty="0">
                <a:solidFill>
                  <a:srgbClr val="000000"/>
                </a:solidFill>
                <a:latin typeface="Consolas" panose="020B0609020204030204" pitchFamily="49" charset="0"/>
              </a:rPr>
              <a:t>        </a:t>
            </a:r>
          </a:p>
          <a:p>
            <a:pPr lvl="1"/>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Label </a:t>
            </a:r>
            <a:r>
              <a:rPr lang="es-DO" sz="1050" dirty="0">
                <a:solidFill>
                  <a:srgbClr val="FF0000"/>
                </a:solidFill>
                <a:latin typeface="Consolas" panose="020B0609020204030204" pitchFamily="49" charset="0"/>
              </a:rPr>
              <a:t>Text</a:t>
            </a:r>
            <a:r>
              <a:rPr lang="es-DO" sz="1050" dirty="0">
                <a:solidFill>
                  <a:srgbClr val="0000FF"/>
                </a:solidFill>
                <a:latin typeface="Consolas" panose="020B0609020204030204" pitchFamily="49" charset="0"/>
              </a:rPr>
              <a:t>="ING.SISTEMAS Y COMPUTACION"</a:t>
            </a:r>
            <a:r>
              <a:rPr lang="es-DO" sz="1050" dirty="0">
                <a:solidFill>
                  <a:srgbClr val="000000"/>
                </a:solidFill>
                <a:latin typeface="Consolas" panose="020B0609020204030204" pitchFamily="49" charset="0"/>
              </a:rPr>
              <a:t> </a:t>
            </a:r>
          </a:p>
          <a:p>
            <a:pPr lvl="1"/>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TextColor</a:t>
            </a:r>
            <a:r>
              <a:rPr lang="es-DO" sz="1050" dirty="0">
                <a:solidFill>
                  <a:srgbClr val="0000FF"/>
                </a:solidFill>
                <a:latin typeface="Consolas" panose="020B0609020204030204" pitchFamily="49" charset="0"/>
              </a:rPr>
              <a:t>="Black"</a:t>
            </a:r>
            <a:endParaRPr lang="es-DO" sz="1050" dirty="0">
              <a:solidFill>
                <a:srgbClr val="000000"/>
              </a:solidFill>
              <a:latin typeface="Consolas" panose="020B0609020204030204" pitchFamily="49" charset="0"/>
            </a:endParaRPr>
          </a:p>
          <a:p>
            <a:pPr lvl="1"/>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FontSize</a:t>
            </a:r>
            <a:r>
              <a:rPr lang="es-DO" sz="1050" dirty="0">
                <a:solidFill>
                  <a:srgbClr val="0000FF"/>
                </a:solidFill>
                <a:latin typeface="Consolas" panose="020B0609020204030204" pitchFamily="49" charset="0"/>
              </a:rPr>
              <a:t>="20"</a:t>
            </a:r>
            <a:endParaRPr lang="es-DO" sz="1050" dirty="0">
              <a:solidFill>
                <a:srgbClr val="000000"/>
              </a:solidFill>
              <a:latin typeface="Consolas" panose="020B0609020204030204" pitchFamily="49" charset="0"/>
            </a:endParaRPr>
          </a:p>
          <a:p>
            <a:pPr lvl="1"/>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Padding</a:t>
            </a:r>
            <a:r>
              <a:rPr lang="es-DO" sz="1050" dirty="0">
                <a:solidFill>
                  <a:srgbClr val="0000FF"/>
                </a:solidFill>
                <a:latin typeface="Consolas" panose="020B0609020204030204" pitchFamily="49" charset="0"/>
              </a:rPr>
              <a:t>="0"</a:t>
            </a:r>
            <a:endParaRPr lang="es-DO" sz="1050" dirty="0">
              <a:solidFill>
                <a:srgbClr val="000000"/>
              </a:solidFill>
              <a:latin typeface="Consolas" panose="020B0609020204030204" pitchFamily="49" charset="0"/>
            </a:endParaRPr>
          </a:p>
          <a:p>
            <a:pPr lvl="1"/>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HorizontalOptions</a:t>
            </a:r>
            <a:r>
              <a:rPr lang="es-DO" sz="1050" dirty="0">
                <a:solidFill>
                  <a:srgbClr val="0000FF"/>
                </a:solidFill>
                <a:latin typeface="Consolas" panose="020B0609020204030204" pitchFamily="49" charset="0"/>
              </a:rPr>
              <a:t>="Center"</a:t>
            </a:r>
            <a:endParaRPr lang="es-DO" sz="1050" dirty="0">
              <a:solidFill>
                <a:srgbClr val="000000"/>
              </a:solidFill>
              <a:latin typeface="Consolas" panose="020B0609020204030204" pitchFamily="49" charset="0"/>
            </a:endParaRPr>
          </a:p>
          <a:p>
            <a:pPr lvl="1"/>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VerticalOptions</a:t>
            </a:r>
            <a:r>
              <a:rPr lang="es-DO" sz="1050" dirty="0">
                <a:solidFill>
                  <a:srgbClr val="0000FF"/>
                </a:solidFill>
                <a:latin typeface="Consolas" panose="020B0609020204030204" pitchFamily="49" charset="0"/>
              </a:rPr>
              <a:t>="CenterAndExpand" /&gt;</a:t>
            </a:r>
            <a:endParaRPr lang="es-DO" sz="1050" dirty="0">
              <a:solidFill>
                <a:srgbClr val="000000"/>
              </a:solidFill>
              <a:latin typeface="Consolas" panose="020B0609020204030204" pitchFamily="49" charset="0"/>
            </a:endParaRPr>
          </a:p>
          <a:p>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9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&lt;</a:t>
            </a:r>
            <a:r>
              <a:rPr lang="es-DO" sz="1100" dirty="0">
                <a:solidFill>
                  <a:srgbClr val="A31515"/>
                </a:solidFill>
                <a:latin typeface="Consolas" panose="020B0609020204030204" pitchFamily="49" charset="0"/>
              </a:rPr>
              <a:t>Frame</a:t>
            </a:r>
            <a:r>
              <a:rPr lang="es-DO" sz="1100" dirty="0">
                <a:solidFill>
                  <a:srgbClr val="FF0000"/>
                </a:solidFill>
                <a:latin typeface="Consolas" panose="020B0609020204030204" pitchFamily="49" charset="0"/>
              </a:rPr>
              <a:t> Margin</a:t>
            </a:r>
            <a:r>
              <a:rPr lang="es-DO" sz="1100" dirty="0">
                <a:solidFill>
                  <a:srgbClr val="0000FF"/>
                </a:solidFill>
                <a:latin typeface="Consolas" panose="020B0609020204030204" pitchFamily="49" charset="0"/>
              </a:rPr>
              <a:t>="10"</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BorderColor</a:t>
            </a:r>
            <a:r>
              <a:rPr lang="es-DO" sz="1100" dirty="0">
                <a:solidFill>
                  <a:srgbClr val="0000FF"/>
                </a:solidFill>
                <a:latin typeface="Consolas" panose="020B0609020204030204" pitchFamily="49" charset="0"/>
              </a:rPr>
              <a:t>="#00a8ff"</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CornerRadius</a:t>
            </a:r>
            <a:r>
              <a:rPr lang="es-DO" sz="1100" dirty="0">
                <a:solidFill>
                  <a:srgbClr val="0000FF"/>
                </a:solidFill>
                <a:latin typeface="Consolas" panose="020B0609020204030204" pitchFamily="49" charset="0"/>
              </a:rPr>
              <a:t>="150"</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HeightRequest</a:t>
            </a:r>
            <a:r>
              <a:rPr lang="es-DO" sz="1100" dirty="0">
                <a:solidFill>
                  <a:srgbClr val="0000FF"/>
                </a:solidFill>
                <a:latin typeface="Consolas" panose="020B0609020204030204" pitchFamily="49" charset="0"/>
              </a:rPr>
              <a:t>="200"</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WidthRequest</a:t>
            </a:r>
            <a:r>
              <a:rPr lang="es-DO" sz="1100" dirty="0">
                <a:solidFill>
                  <a:srgbClr val="0000FF"/>
                </a:solidFill>
                <a:latin typeface="Consolas" panose="020B0609020204030204" pitchFamily="49" charset="0"/>
              </a:rPr>
              <a:t>="200"</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IsClippedToBounds</a:t>
            </a:r>
            <a:r>
              <a:rPr lang="es-DO" sz="1100" dirty="0">
                <a:solidFill>
                  <a:srgbClr val="0000FF"/>
                </a:solidFill>
                <a:latin typeface="Consolas" panose="020B0609020204030204" pitchFamily="49" charset="0"/>
              </a:rPr>
              <a:t>="True"</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HorizontalOptions</a:t>
            </a:r>
            <a:r>
              <a:rPr lang="es-DO" sz="1100" dirty="0">
                <a:solidFill>
                  <a:srgbClr val="0000FF"/>
                </a:solidFill>
                <a:latin typeface="Consolas" panose="020B0609020204030204" pitchFamily="49" charset="0"/>
              </a:rPr>
              <a:t>="Center"</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VerticalOptions</a:t>
            </a:r>
            <a:r>
              <a:rPr lang="es-DO" sz="1100" dirty="0">
                <a:solidFill>
                  <a:srgbClr val="0000FF"/>
                </a:solidFill>
                <a:latin typeface="Consolas" panose="020B0609020204030204" pitchFamily="49" charset="0"/>
              </a:rPr>
              <a:t>="Center"&gt;</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&lt;</a:t>
            </a:r>
            <a:r>
              <a:rPr lang="es-DO" sz="1100" dirty="0">
                <a:solidFill>
                  <a:srgbClr val="A31515"/>
                </a:solidFill>
                <a:latin typeface="Consolas" panose="020B0609020204030204" pitchFamily="49" charset="0"/>
              </a:rPr>
              <a:t>Image</a:t>
            </a:r>
            <a:r>
              <a:rPr lang="es-DO" sz="1100" dirty="0">
                <a:solidFill>
                  <a:srgbClr val="FF0000"/>
                </a:solidFill>
                <a:latin typeface="Consolas" panose="020B0609020204030204" pitchFamily="49" charset="0"/>
              </a:rPr>
              <a:t> Source</a:t>
            </a:r>
            <a:r>
              <a:rPr lang="es-DO" sz="1100" dirty="0">
                <a:solidFill>
                  <a:srgbClr val="0000FF"/>
                </a:solidFill>
                <a:latin typeface="Consolas" panose="020B0609020204030204" pitchFamily="49" charset="0"/>
              </a:rPr>
              <a:t>="JUANCITO.png"</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BackgroundColor</a:t>
            </a:r>
            <a:r>
              <a:rPr lang="es-DO" sz="1100" dirty="0">
                <a:solidFill>
                  <a:srgbClr val="0000FF"/>
                </a:solidFill>
                <a:latin typeface="Consolas" panose="020B0609020204030204" pitchFamily="49" charset="0"/>
              </a:rPr>
              <a:t>="#ffffff"</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Aspect</a:t>
            </a:r>
            <a:r>
              <a:rPr lang="es-DO" sz="1100" dirty="0">
                <a:solidFill>
                  <a:srgbClr val="0000FF"/>
                </a:solidFill>
                <a:latin typeface="Consolas" panose="020B0609020204030204" pitchFamily="49" charset="0"/>
              </a:rPr>
              <a:t>="AspectFill"</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Margin</a:t>
            </a:r>
            <a:r>
              <a:rPr lang="es-DO" sz="1100" dirty="0">
                <a:solidFill>
                  <a:srgbClr val="0000FF"/>
                </a:solidFill>
                <a:latin typeface="Consolas" panose="020B0609020204030204" pitchFamily="49" charset="0"/>
              </a:rPr>
              <a:t>="-8"</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HeightRequest</a:t>
            </a:r>
            <a:r>
              <a:rPr lang="es-DO" sz="1100" dirty="0">
                <a:solidFill>
                  <a:srgbClr val="0000FF"/>
                </a:solidFill>
                <a:latin typeface="Consolas" panose="020B0609020204030204" pitchFamily="49" charset="0"/>
              </a:rPr>
              <a:t>="100"</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WidthRequest</a:t>
            </a:r>
            <a:r>
              <a:rPr lang="es-DO" sz="1100" dirty="0">
                <a:solidFill>
                  <a:srgbClr val="0000FF"/>
                </a:solidFill>
                <a:latin typeface="Consolas" panose="020B0609020204030204" pitchFamily="49" charset="0"/>
              </a:rPr>
              <a:t>="100" /&gt;</a:t>
            </a:r>
            <a:endParaRPr lang="es-DO" sz="1100" dirty="0">
              <a:solidFill>
                <a:srgbClr val="000000"/>
              </a:solidFill>
              <a:latin typeface="Consolas" panose="020B0609020204030204" pitchFamily="49" charset="0"/>
            </a:endParaRPr>
          </a:p>
          <a:p>
            <a:pPr lvl="1"/>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&lt;/</a:t>
            </a:r>
            <a:r>
              <a:rPr lang="es-DO" sz="1100" dirty="0">
                <a:solidFill>
                  <a:srgbClr val="A31515"/>
                </a:solidFill>
                <a:latin typeface="Consolas" panose="020B0609020204030204" pitchFamily="49" charset="0"/>
              </a:rPr>
              <a:t>Frame</a:t>
            </a:r>
            <a:r>
              <a:rPr lang="es-DO" sz="1100" dirty="0">
                <a:solidFill>
                  <a:srgbClr val="0000FF"/>
                </a:solidFill>
                <a:latin typeface="Consolas" panose="020B0609020204030204" pitchFamily="49" charset="0"/>
              </a:rPr>
              <a:t>&gt;</a:t>
            </a:r>
          </a:p>
          <a:p>
            <a:pPr lvl="1"/>
            <a:r>
              <a:rPr lang="es-DO" sz="1100" dirty="0">
                <a:solidFill>
                  <a:srgbClr val="0000FF"/>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Label</a:t>
            </a:r>
            <a:r>
              <a:rPr lang="es-DO" sz="1200" dirty="0">
                <a:solidFill>
                  <a:srgbClr val="FF0000"/>
                </a:solidFill>
                <a:latin typeface="Consolas" panose="020B0609020204030204" pitchFamily="49" charset="0"/>
              </a:rPr>
              <a:t> Text</a:t>
            </a:r>
            <a:r>
              <a:rPr lang="es-DO" sz="1200" dirty="0">
                <a:solidFill>
                  <a:srgbClr val="0000FF"/>
                </a:solidFill>
                <a:latin typeface="Consolas" panose="020B0609020204030204" pitchFamily="49" charset="0"/>
              </a:rPr>
              <a:t>="</a:t>
            </a:r>
            <a:r>
              <a:rPr lang="es-DO" sz="1200" dirty="0" err="1">
                <a:solidFill>
                  <a:srgbClr val="0000FF"/>
                </a:solidFill>
                <a:latin typeface="Consolas" panose="020B0609020204030204" pitchFamily="49" charset="0"/>
              </a:rPr>
              <a:t>M.Eng</a:t>
            </a:r>
            <a:r>
              <a:rPr lang="es-DO" sz="1200" dirty="0">
                <a:solidFill>
                  <a:srgbClr val="0000FF"/>
                </a:solidFill>
                <a:latin typeface="Consolas" panose="020B0609020204030204" pitchFamily="49" charset="0"/>
              </a:rPr>
              <a:t>"</a:t>
            </a:r>
            <a:r>
              <a:rPr lang="es-DO" sz="1200" dirty="0">
                <a:solidFill>
                  <a:srgbClr val="000000"/>
                </a:solidFill>
                <a:latin typeface="Consolas" panose="020B0609020204030204" pitchFamily="49" charset="0"/>
              </a:rPr>
              <a:t> </a:t>
            </a:r>
          </a:p>
          <a:p>
            <a:pPr lvl="1"/>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TextColor</a:t>
            </a:r>
            <a:r>
              <a:rPr lang="es-DO" sz="1200" dirty="0">
                <a:solidFill>
                  <a:srgbClr val="0000FF"/>
                </a:solidFill>
                <a:latin typeface="Consolas" panose="020B0609020204030204" pitchFamily="49" charset="0"/>
              </a:rPr>
              <a:t>="#0097e6"</a:t>
            </a:r>
            <a:endParaRPr lang="es-DO" sz="1200" dirty="0">
              <a:solidFill>
                <a:srgbClr val="000000"/>
              </a:solidFill>
              <a:latin typeface="Consolas" panose="020B0609020204030204" pitchFamily="49" charset="0"/>
            </a:endParaRPr>
          </a:p>
          <a:p>
            <a:pPr lvl="1"/>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FontSize</a:t>
            </a:r>
            <a:r>
              <a:rPr lang="es-DO" sz="1200" dirty="0">
                <a:solidFill>
                  <a:srgbClr val="0000FF"/>
                </a:solidFill>
                <a:latin typeface="Consolas" panose="020B0609020204030204" pitchFamily="49" charset="0"/>
              </a:rPr>
              <a:t>="40"</a:t>
            </a:r>
            <a:endParaRPr lang="es-DO" sz="1200" dirty="0">
              <a:solidFill>
                <a:srgbClr val="000000"/>
              </a:solidFill>
              <a:latin typeface="Consolas" panose="020B0609020204030204" pitchFamily="49" charset="0"/>
            </a:endParaRPr>
          </a:p>
          <a:p>
            <a:pPr lvl="1"/>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Padding</a:t>
            </a:r>
            <a:r>
              <a:rPr lang="es-DO" sz="1200" dirty="0">
                <a:solidFill>
                  <a:srgbClr val="0000FF"/>
                </a:solidFill>
                <a:latin typeface="Consolas" panose="020B0609020204030204" pitchFamily="49" charset="0"/>
              </a:rPr>
              <a:t>="0"</a:t>
            </a:r>
            <a:endParaRPr lang="es-DO" sz="1200" dirty="0">
              <a:solidFill>
                <a:srgbClr val="000000"/>
              </a:solidFill>
              <a:latin typeface="Consolas" panose="020B0609020204030204" pitchFamily="49" charset="0"/>
            </a:endParaRPr>
          </a:p>
          <a:p>
            <a:pPr lvl="1"/>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HorizontalOptions</a:t>
            </a:r>
            <a:r>
              <a:rPr lang="es-DO" sz="1200" dirty="0">
                <a:solidFill>
                  <a:srgbClr val="0000FF"/>
                </a:solidFill>
                <a:latin typeface="Consolas" panose="020B0609020204030204" pitchFamily="49" charset="0"/>
              </a:rPr>
              <a:t>="Center"</a:t>
            </a:r>
            <a:endParaRPr lang="es-DO" sz="1200" dirty="0">
              <a:solidFill>
                <a:srgbClr val="000000"/>
              </a:solidFill>
              <a:latin typeface="Consolas" panose="020B0609020204030204" pitchFamily="49" charset="0"/>
            </a:endParaRPr>
          </a:p>
          <a:p>
            <a:pPr lvl="1"/>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VerticalOptions</a:t>
            </a:r>
            <a:r>
              <a:rPr lang="es-DO" sz="1200" dirty="0">
                <a:solidFill>
                  <a:srgbClr val="0000FF"/>
                </a:solidFill>
                <a:latin typeface="Consolas" panose="020B0609020204030204" pitchFamily="49" charset="0"/>
              </a:rPr>
              <a:t>="CenterAndExpand"      /&gt;</a:t>
            </a:r>
            <a:endParaRPr lang="es-DO" sz="900" dirty="0"/>
          </a:p>
        </p:txBody>
      </p:sp>
      <p:sp>
        <p:nvSpPr>
          <p:cNvPr id="4" name="TextBox 3">
            <a:extLst>
              <a:ext uri="{FF2B5EF4-FFF2-40B4-BE49-F238E27FC236}">
                <a16:creationId xmlns:a16="http://schemas.microsoft.com/office/drawing/2014/main" id="{67378AF8-6441-47B6-AA40-31038326E101}"/>
              </a:ext>
            </a:extLst>
          </p:cNvPr>
          <p:cNvSpPr txBox="1"/>
          <p:nvPr/>
        </p:nvSpPr>
        <p:spPr>
          <a:xfrm>
            <a:off x="7504670" y="183119"/>
            <a:ext cx="4263892" cy="2031325"/>
          </a:xfrm>
          <a:prstGeom prst="rect">
            <a:avLst/>
          </a:prstGeom>
          <a:noFill/>
        </p:spPr>
        <p:txBody>
          <a:bodyPr wrap="square" rtlCol="0">
            <a:spAutoFit/>
          </a:bodyPr>
          <a:lstStyle/>
          <a:p>
            <a:pPr algn="just"/>
            <a:r>
              <a:rPr lang="en-US" dirty="0"/>
              <a:t>Aqui vamos a configurar un-Label con algunas propiedades, las cuales son el Titulo o nombre que aparecera en nuestra app, asi como el Tamaño, el color, y los espacio entre los margins y el padding, y como se presentara de forma vertical y centrado.</a:t>
            </a:r>
            <a:endParaRPr lang="es-DO" dirty="0"/>
          </a:p>
        </p:txBody>
      </p:sp>
      <p:sp>
        <p:nvSpPr>
          <p:cNvPr id="5" name="Arrow: Right 4">
            <a:extLst>
              <a:ext uri="{FF2B5EF4-FFF2-40B4-BE49-F238E27FC236}">
                <a16:creationId xmlns:a16="http://schemas.microsoft.com/office/drawing/2014/main" id="{880C44EB-BD55-422F-AC06-3CDAD3EE543D}"/>
              </a:ext>
            </a:extLst>
          </p:cNvPr>
          <p:cNvSpPr/>
          <p:nvPr/>
        </p:nvSpPr>
        <p:spPr>
          <a:xfrm flipH="1">
            <a:off x="6324394" y="845960"/>
            <a:ext cx="1026017" cy="705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TextBox 6">
            <a:extLst>
              <a:ext uri="{FF2B5EF4-FFF2-40B4-BE49-F238E27FC236}">
                <a16:creationId xmlns:a16="http://schemas.microsoft.com/office/drawing/2014/main" id="{CDDCDF18-90F3-4EF2-9727-D4BD56CFCE56}"/>
              </a:ext>
            </a:extLst>
          </p:cNvPr>
          <p:cNvSpPr txBox="1"/>
          <p:nvPr/>
        </p:nvSpPr>
        <p:spPr>
          <a:xfrm>
            <a:off x="8295503" y="2651954"/>
            <a:ext cx="3473059" cy="2031325"/>
          </a:xfrm>
          <a:prstGeom prst="rect">
            <a:avLst/>
          </a:prstGeom>
          <a:noFill/>
        </p:spPr>
        <p:txBody>
          <a:bodyPr wrap="square" rtlCol="0">
            <a:spAutoFit/>
          </a:bodyPr>
          <a:lstStyle/>
          <a:p>
            <a:pPr algn="just"/>
            <a:r>
              <a:rPr lang="en-US" dirty="0"/>
              <a:t>Aqui vamos a configurar un </a:t>
            </a:r>
            <a:r>
              <a:rPr lang="en-US" b="1" dirty="0"/>
              <a:t>Frame</a:t>
            </a:r>
            <a:r>
              <a:rPr lang="en-US" dirty="0"/>
              <a:t> para la </a:t>
            </a:r>
            <a:r>
              <a:rPr lang="en-US" b="1" dirty="0"/>
              <a:t>Imagen</a:t>
            </a:r>
            <a:r>
              <a:rPr lang="en-US" dirty="0"/>
              <a:t> de portada, donde aplicamos formato, tamaño, bordes, etc. Aqui tambien usamos una Imagen que ta tenemos guardado en nuestro proyecto, en la Carpeta drawable,</a:t>
            </a:r>
            <a:endParaRPr lang="es-DO" dirty="0"/>
          </a:p>
        </p:txBody>
      </p:sp>
      <p:sp>
        <p:nvSpPr>
          <p:cNvPr id="9" name="Arrow: Right 8">
            <a:extLst>
              <a:ext uri="{FF2B5EF4-FFF2-40B4-BE49-F238E27FC236}">
                <a16:creationId xmlns:a16="http://schemas.microsoft.com/office/drawing/2014/main" id="{31A4D181-8F24-4C8A-ADA1-412D95B86EE0}"/>
              </a:ext>
            </a:extLst>
          </p:cNvPr>
          <p:cNvSpPr/>
          <p:nvPr/>
        </p:nvSpPr>
        <p:spPr>
          <a:xfrm flipH="1">
            <a:off x="7143348" y="3314795"/>
            <a:ext cx="1026017" cy="705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7">
            <a:extLst>
              <a:ext uri="{FF2B5EF4-FFF2-40B4-BE49-F238E27FC236}">
                <a16:creationId xmlns:a16="http://schemas.microsoft.com/office/drawing/2014/main" id="{1160BFFA-A949-4DB4-B298-C88DD667A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2032" y="4847890"/>
            <a:ext cx="1616255" cy="1708612"/>
          </a:xfrm>
          <a:prstGeom prst="rect">
            <a:avLst/>
          </a:prstGeom>
        </p:spPr>
      </p:pic>
      <p:sp>
        <p:nvSpPr>
          <p:cNvPr id="13" name="Arrow: Down 12">
            <a:extLst>
              <a:ext uri="{FF2B5EF4-FFF2-40B4-BE49-F238E27FC236}">
                <a16:creationId xmlns:a16="http://schemas.microsoft.com/office/drawing/2014/main" id="{D8932F42-7638-40BD-A704-BE5629888EB0}"/>
              </a:ext>
            </a:extLst>
          </p:cNvPr>
          <p:cNvSpPr/>
          <p:nvPr/>
        </p:nvSpPr>
        <p:spPr>
          <a:xfrm>
            <a:off x="10667439" y="4444892"/>
            <a:ext cx="378941" cy="3186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9" name="Picture 18">
            <a:extLst>
              <a:ext uri="{FF2B5EF4-FFF2-40B4-BE49-F238E27FC236}">
                <a16:creationId xmlns:a16="http://schemas.microsoft.com/office/drawing/2014/main" id="{7D75FC7D-B06A-4C74-B3CC-9167A5FF2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858" y="1832690"/>
            <a:ext cx="1867161" cy="819264"/>
          </a:xfrm>
          <a:prstGeom prst="rect">
            <a:avLst/>
          </a:prstGeom>
        </p:spPr>
      </p:pic>
      <p:pic>
        <p:nvPicPr>
          <p:cNvPr id="21" name="Picture 20">
            <a:extLst>
              <a:ext uri="{FF2B5EF4-FFF2-40B4-BE49-F238E27FC236}">
                <a16:creationId xmlns:a16="http://schemas.microsoft.com/office/drawing/2014/main" id="{C5974679-81F1-44BB-BD50-6FB53B4CD2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651" y="4066731"/>
            <a:ext cx="2076740" cy="1562318"/>
          </a:xfrm>
          <a:prstGeom prst="rect">
            <a:avLst/>
          </a:prstGeom>
        </p:spPr>
      </p:pic>
      <p:cxnSp>
        <p:nvCxnSpPr>
          <p:cNvPr id="6" name="Straight Arrow Connector 5">
            <a:extLst>
              <a:ext uri="{FF2B5EF4-FFF2-40B4-BE49-F238E27FC236}">
                <a16:creationId xmlns:a16="http://schemas.microsoft.com/office/drawing/2014/main" id="{395048F0-1897-4C08-A2B5-50F3EDD03B3F}"/>
              </a:ext>
            </a:extLst>
          </p:cNvPr>
          <p:cNvCxnSpPr>
            <a:cxnSpLocks/>
          </p:cNvCxnSpPr>
          <p:nvPr/>
        </p:nvCxnSpPr>
        <p:spPr>
          <a:xfrm>
            <a:off x="3649287" y="4971011"/>
            <a:ext cx="1017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586D630-384B-4DB9-9F5C-1AF871B6E471}"/>
              </a:ext>
            </a:extLst>
          </p:cNvPr>
          <p:cNvSpPr txBox="1"/>
          <p:nvPr/>
        </p:nvSpPr>
        <p:spPr>
          <a:xfrm>
            <a:off x="227010" y="147090"/>
            <a:ext cx="6097384" cy="369332"/>
          </a:xfrm>
          <a:prstGeom prst="rect">
            <a:avLst/>
          </a:prstGeom>
          <a:noFill/>
        </p:spPr>
        <p:txBody>
          <a:bodyPr wrap="square">
            <a:spAutoFit/>
          </a:bodyPr>
          <a:lstStyle/>
          <a:p>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&lt;</a:t>
            </a:r>
            <a:r>
              <a:rPr lang="es-DO" sz="1800" dirty="0">
                <a:solidFill>
                  <a:srgbClr val="A31515"/>
                </a:solidFill>
                <a:latin typeface="Consolas" panose="020B0609020204030204" pitchFamily="49" charset="0"/>
              </a:rPr>
              <a:t>StackLayout</a:t>
            </a:r>
            <a:r>
              <a:rPr lang="es-DO" sz="1800" dirty="0">
                <a:solidFill>
                  <a:srgbClr val="FF0000"/>
                </a:solidFill>
                <a:latin typeface="Consolas" panose="020B0609020204030204" pitchFamily="49" charset="0"/>
              </a:rPr>
              <a:t> BackgroundColor</a:t>
            </a:r>
            <a:r>
              <a:rPr lang="es-DO" sz="1800" dirty="0">
                <a:solidFill>
                  <a:srgbClr val="0000FF"/>
                </a:solidFill>
                <a:latin typeface="Consolas" panose="020B0609020204030204" pitchFamily="49" charset="0"/>
              </a:rPr>
              <a:t>="#f5f6fa"&gt;</a:t>
            </a:r>
            <a:endParaRPr lang="es-DO" dirty="0"/>
          </a:p>
        </p:txBody>
      </p:sp>
    </p:spTree>
    <p:extLst>
      <p:ext uri="{BB962C8B-B14F-4D97-AF65-F5344CB8AC3E}">
        <p14:creationId xmlns:p14="http://schemas.microsoft.com/office/powerpoint/2010/main" val="1573575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t Multi-platform App UI">
            <a:extLst>
              <a:ext uri="{FF2B5EF4-FFF2-40B4-BE49-F238E27FC236}">
                <a16:creationId xmlns:a16="http://schemas.microsoft.com/office/drawing/2014/main" id="{F1C6B2D6-B574-46CC-885B-61732FB0E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5598"/>
            <a:ext cx="5394960" cy="473703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196FFFB-9ABD-45A5-98A2-2CCC2C0E89C7}"/>
              </a:ext>
            </a:extLst>
          </p:cNvPr>
          <p:cNvSpPr txBox="1"/>
          <p:nvPr/>
        </p:nvSpPr>
        <p:spPr>
          <a:xfrm>
            <a:off x="5394960" y="2297097"/>
            <a:ext cx="6600305" cy="2862322"/>
          </a:xfrm>
          <a:prstGeom prst="rect">
            <a:avLst/>
          </a:prstGeom>
          <a:noFill/>
        </p:spPr>
        <p:txBody>
          <a:bodyPr wrap="square">
            <a:spAutoFit/>
          </a:bodyPr>
          <a:lstStyle/>
          <a:p>
            <a:pPr algn="just"/>
            <a:r>
              <a:rPr lang="es-ES" b="1" i="0" dirty="0">
                <a:effectLst/>
                <a:latin typeface="Inter"/>
              </a:rPr>
              <a:t>.NET MAUI</a:t>
            </a:r>
          </a:p>
          <a:p>
            <a:pPr marL="285750" indent="-285750" algn="just">
              <a:buFont typeface="Wingdings" panose="05000000000000000000" pitchFamily="2" charset="2"/>
              <a:buChar char="ü"/>
            </a:pPr>
            <a:r>
              <a:rPr lang="es-ES" b="1" i="0" dirty="0">
                <a:effectLst/>
                <a:latin typeface="Inter"/>
              </a:rPr>
              <a:t>Evolución de Xamarin: </a:t>
            </a:r>
            <a:r>
              <a:rPr lang="es-ES" b="0" i="0" dirty="0">
                <a:effectLst/>
                <a:latin typeface="Inter"/>
              </a:rPr>
              <a:t>.NET MAUI es el sucesor de Xamarin.Forms y ofrece mejoras significativas.</a:t>
            </a:r>
          </a:p>
          <a:p>
            <a:pPr marL="285750" indent="-285750" algn="just">
              <a:buFont typeface="Wingdings" panose="05000000000000000000" pitchFamily="2" charset="2"/>
              <a:buChar char="ü"/>
            </a:pPr>
            <a:r>
              <a:rPr lang="es-ES" b="1" i="0" dirty="0">
                <a:effectLst/>
                <a:latin typeface="Inter"/>
              </a:rPr>
              <a:t>Handlers: </a:t>
            </a:r>
            <a:r>
              <a:rPr lang="es-ES" b="0" i="0" dirty="0">
                <a:effectLst/>
                <a:latin typeface="Inter"/>
              </a:rPr>
              <a:t>En lugar de Renderers, utiliza Handlers, que proporcionan mayor flexibilidad y reutilización de código.</a:t>
            </a:r>
          </a:p>
          <a:p>
            <a:pPr marL="285750" indent="-285750" algn="just">
              <a:buFont typeface="Wingdings" panose="05000000000000000000" pitchFamily="2" charset="2"/>
              <a:buChar char="ü"/>
            </a:pPr>
            <a:r>
              <a:rPr lang="es-ES" b="1" i="0" dirty="0">
                <a:effectLst/>
                <a:latin typeface="Inter"/>
              </a:rPr>
              <a:t>Unificación: </a:t>
            </a:r>
            <a:r>
              <a:rPr lang="es-ES" b="0" i="0" dirty="0">
                <a:effectLst/>
                <a:latin typeface="Inter"/>
              </a:rPr>
              <a:t>.NET MAUI unifica las APIs de Xamarin.Forms, Xamarin.Essentials y Xamarin. </a:t>
            </a:r>
            <a:r>
              <a:rPr lang="es-ES" b="0" i="0" dirty="0">
                <a:effectLst/>
                <a:highlight>
                  <a:srgbClr val="C0C0C0"/>
                </a:highlight>
                <a:latin typeface="Inter"/>
              </a:rPr>
              <a:t>IOS</a:t>
            </a:r>
            <a:r>
              <a:rPr lang="es-ES" b="0" i="0" dirty="0">
                <a:effectLst/>
                <a:latin typeface="Inter"/>
              </a:rPr>
              <a:t>/</a:t>
            </a:r>
            <a:r>
              <a:rPr lang="es-ES" b="0" i="0" dirty="0">
                <a:effectLst/>
                <a:highlight>
                  <a:srgbClr val="00FF00"/>
                </a:highlight>
                <a:latin typeface="Inter"/>
              </a:rPr>
              <a:t>Android</a:t>
            </a:r>
            <a:r>
              <a:rPr lang="es-ES" b="0" i="0" dirty="0">
                <a:effectLst/>
                <a:latin typeface="Inter"/>
              </a:rPr>
              <a:t> en una sola plataforma, simplificando el desarrollo.</a:t>
            </a:r>
          </a:p>
          <a:p>
            <a:pPr marL="285750" indent="-285750" algn="just">
              <a:buFont typeface="Wingdings" panose="05000000000000000000" pitchFamily="2" charset="2"/>
              <a:buChar char="ü"/>
            </a:pPr>
            <a:r>
              <a:rPr lang="es-ES" b="1" i="0" dirty="0">
                <a:effectLst/>
                <a:latin typeface="Inter"/>
              </a:rPr>
              <a:t>Rendimiento: </a:t>
            </a:r>
            <a:r>
              <a:rPr lang="es-ES" b="0" i="0" dirty="0">
                <a:effectLst/>
                <a:latin typeface="Inter"/>
              </a:rPr>
              <a:t>Ofrece un rendimiento mejorado y una mayor optimización en comparación con Xamarin.Forms.</a:t>
            </a:r>
          </a:p>
        </p:txBody>
      </p:sp>
      <p:sp>
        <p:nvSpPr>
          <p:cNvPr id="6" name="CuadroTexto 5">
            <a:extLst>
              <a:ext uri="{FF2B5EF4-FFF2-40B4-BE49-F238E27FC236}">
                <a16:creationId xmlns:a16="http://schemas.microsoft.com/office/drawing/2014/main" id="{E014E5E1-71DA-4C00-B541-409639A9F353}"/>
              </a:ext>
            </a:extLst>
          </p:cNvPr>
          <p:cNvSpPr txBox="1"/>
          <p:nvPr/>
        </p:nvSpPr>
        <p:spPr>
          <a:xfrm>
            <a:off x="297181" y="309941"/>
            <a:ext cx="4524201" cy="523220"/>
          </a:xfrm>
          <a:prstGeom prst="rect">
            <a:avLst/>
          </a:prstGeom>
          <a:noFill/>
        </p:spPr>
        <p:txBody>
          <a:bodyPr wrap="square">
            <a:spAutoFit/>
          </a:bodyPr>
          <a:lstStyle/>
          <a:p>
            <a:pPr algn="l"/>
            <a:r>
              <a:rPr lang="es-DO" sz="2800" b="1" i="0" dirty="0">
                <a:effectLst/>
                <a:latin typeface="Inter"/>
              </a:rPr>
              <a:t>Desarrollo Multiplataforma</a:t>
            </a:r>
          </a:p>
        </p:txBody>
      </p:sp>
      <p:sp>
        <p:nvSpPr>
          <p:cNvPr id="8" name="CuadroTexto 7">
            <a:extLst>
              <a:ext uri="{FF2B5EF4-FFF2-40B4-BE49-F238E27FC236}">
                <a16:creationId xmlns:a16="http://schemas.microsoft.com/office/drawing/2014/main" id="{E085300A-F088-4FF9-89AA-C541A123CF1C}"/>
              </a:ext>
            </a:extLst>
          </p:cNvPr>
          <p:cNvSpPr txBox="1"/>
          <p:nvPr/>
        </p:nvSpPr>
        <p:spPr>
          <a:xfrm>
            <a:off x="5294515" y="309941"/>
            <a:ext cx="6600304" cy="1200329"/>
          </a:xfrm>
          <a:prstGeom prst="rect">
            <a:avLst/>
          </a:prstGeom>
          <a:noFill/>
        </p:spPr>
        <p:txBody>
          <a:bodyPr wrap="square">
            <a:spAutoFit/>
          </a:bodyPr>
          <a:lstStyle/>
          <a:p>
            <a:pPr algn="just"/>
            <a:r>
              <a:rPr lang="es-ES" sz="2400" b="0" i="0" dirty="0">
                <a:effectLst/>
                <a:latin typeface="Inter"/>
              </a:rPr>
              <a:t>El desarrollo multiplataforma permite escribir una única base de código que puede ser compilada y ejecutada en múltiples plataformas.</a:t>
            </a:r>
            <a:endParaRPr lang="es-DO" sz="2400" dirty="0"/>
          </a:p>
        </p:txBody>
      </p:sp>
    </p:spTree>
    <p:extLst>
      <p:ext uri="{BB962C8B-B14F-4D97-AF65-F5344CB8AC3E}">
        <p14:creationId xmlns:p14="http://schemas.microsoft.com/office/powerpoint/2010/main" val="1403729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27BA6C5-CD09-4DF1-A33E-D5BC7157B08A}"/>
              </a:ext>
            </a:extLst>
          </p:cNvPr>
          <p:cNvPicPr>
            <a:picLocks noChangeAspect="1"/>
          </p:cNvPicPr>
          <p:nvPr/>
        </p:nvPicPr>
        <p:blipFill>
          <a:blip r:embed="rId2"/>
          <a:stretch>
            <a:fillRect/>
          </a:stretch>
        </p:blipFill>
        <p:spPr>
          <a:xfrm>
            <a:off x="2828041" y="0"/>
            <a:ext cx="6535918" cy="6858000"/>
          </a:xfrm>
          <a:prstGeom prst="rect">
            <a:avLst/>
          </a:prstGeom>
        </p:spPr>
      </p:pic>
      <p:sp>
        <p:nvSpPr>
          <p:cNvPr id="4" name="CuadroTexto 3">
            <a:extLst>
              <a:ext uri="{FF2B5EF4-FFF2-40B4-BE49-F238E27FC236}">
                <a16:creationId xmlns:a16="http://schemas.microsoft.com/office/drawing/2014/main" id="{28AC2C53-3D6E-40FE-87D9-0FAB13ECE81A}"/>
              </a:ext>
            </a:extLst>
          </p:cNvPr>
          <p:cNvSpPr txBox="1"/>
          <p:nvPr/>
        </p:nvSpPr>
        <p:spPr>
          <a:xfrm>
            <a:off x="182879" y="1280014"/>
            <a:ext cx="2485505" cy="4524315"/>
          </a:xfrm>
          <a:prstGeom prst="rect">
            <a:avLst/>
          </a:prstGeom>
          <a:noFill/>
        </p:spPr>
        <p:txBody>
          <a:bodyPr wrap="square" rtlCol="0">
            <a:spAutoFit/>
          </a:bodyPr>
          <a:lstStyle/>
          <a:p>
            <a:pPr algn="ctr"/>
            <a:r>
              <a:rPr lang="es-ES" sz="2400" dirty="0"/>
              <a:t>Aquí si es </a:t>
            </a:r>
            <a:r>
              <a:rPr lang="es-ES" sz="2400" b="1" dirty="0"/>
              <a:t>Xamarin</a:t>
            </a:r>
            <a:r>
              <a:rPr lang="es-ES" sz="2400" dirty="0"/>
              <a:t>, van al proyecto de Android, buscan Resources, drawable, le dan clic derecho, elementos existentes, y ubican la carpeta con la imagen y seleccionan todas.</a:t>
            </a:r>
            <a:endParaRPr lang="es-DO" sz="2400" dirty="0"/>
          </a:p>
        </p:txBody>
      </p:sp>
    </p:spTree>
    <p:extLst>
      <p:ext uri="{BB962C8B-B14F-4D97-AF65-F5344CB8AC3E}">
        <p14:creationId xmlns:p14="http://schemas.microsoft.com/office/powerpoint/2010/main" val="4278344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34C358-56B3-4450-87CD-265F1596B40F}"/>
              </a:ext>
            </a:extLst>
          </p:cNvPr>
          <p:cNvPicPr>
            <a:picLocks noChangeAspect="1"/>
          </p:cNvPicPr>
          <p:nvPr/>
        </p:nvPicPr>
        <p:blipFill>
          <a:blip r:embed="rId2"/>
          <a:stretch>
            <a:fillRect/>
          </a:stretch>
        </p:blipFill>
        <p:spPr>
          <a:xfrm>
            <a:off x="287694" y="0"/>
            <a:ext cx="11616612" cy="6858000"/>
          </a:xfrm>
          <a:prstGeom prst="rect">
            <a:avLst/>
          </a:prstGeom>
        </p:spPr>
      </p:pic>
      <p:sp>
        <p:nvSpPr>
          <p:cNvPr id="4" name="CuadroTexto 3">
            <a:extLst>
              <a:ext uri="{FF2B5EF4-FFF2-40B4-BE49-F238E27FC236}">
                <a16:creationId xmlns:a16="http://schemas.microsoft.com/office/drawing/2014/main" id="{47B0A580-76AE-420E-8F2C-AC7D26927A94}"/>
              </a:ext>
            </a:extLst>
          </p:cNvPr>
          <p:cNvSpPr txBox="1"/>
          <p:nvPr/>
        </p:nvSpPr>
        <p:spPr>
          <a:xfrm>
            <a:off x="673331" y="3092335"/>
            <a:ext cx="4447309" cy="2123658"/>
          </a:xfrm>
          <a:prstGeom prst="rect">
            <a:avLst/>
          </a:prstGeom>
          <a:noFill/>
        </p:spPr>
        <p:txBody>
          <a:bodyPr wrap="square" rtlCol="0">
            <a:spAutoFit/>
          </a:bodyPr>
          <a:lstStyle/>
          <a:p>
            <a:pPr algn="ctr"/>
            <a:r>
              <a:rPr lang="es-ES" sz="4400" dirty="0">
                <a:solidFill>
                  <a:schemeClr val="bg1"/>
                </a:solidFill>
              </a:rPr>
              <a:t>La seleccionan todas, y le dan agregar.</a:t>
            </a:r>
            <a:endParaRPr lang="es-DO" sz="4400" dirty="0">
              <a:solidFill>
                <a:schemeClr val="bg1"/>
              </a:solidFill>
            </a:endParaRPr>
          </a:p>
        </p:txBody>
      </p:sp>
    </p:spTree>
    <p:extLst>
      <p:ext uri="{BB962C8B-B14F-4D97-AF65-F5344CB8AC3E}">
        <p14:creationId xmlns:p14="http://schemas.microsoft.com/office/powerpoint/2010/main" val="773796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153BAE4-97CF-4F4E-B2E3-6530B61611DC}"/>
              </a:ext>
            </a:extLst>
          </p:cNvPr>
          <p:cNvPicPr>
            <a:picLocks noChangeAspect="1"/>
          </p:cNvPicPr>
          <p:nvPr/>
        </p:nvPicPr>
        <p:blipFill>
          <a:blip r:embed="rId2"/>
          <a:stretch>
            <a:fillRect/>
          </a:stretch>
        </p:blipFill>
        <p:spPr>
          <a:xfrm>
            <a:off x="260724" y="552450"/>
            <a:ext cx="2543175" cy="5753100"/>
          </a:xfrm>
          <a:prstGeom prst="rect">
            <a:avLst/>
          </a:prstGeom>
        </p:spPr>
      </p:pic>
      <p:sp>
        <p:nvSpPr>
          <p:cNvPr id="4" name="CuadroTexto 3">
            <a:extLst>
              <a:ext uri="{FF2B5EF4-FFF2-40B4-BE49-F238E27FC236}">
                <a16:creationId xmlns:a16="http://schemas.microsoft.com/office/drawing/2014/main" id="{38BE191E-1EA0-4EAC-8766-8DB7ADC9D449}"/>
              </a:ext>
            </a:extLst>
          </p:cNvPr>
          <p:cNvSpPr txBox="1"/>
          <p:nvPr/>
        </p:nvSpPr>
        <p:spPr>
          <a:xfrm>
            <a:off x="3034145" y="181957"/>
            <a:ext cx="4688378" cy="6494085"/>
          </a:xfrm>
          <a:prstGeom prst="rect">
            <a:avLst/>
          </a:prstGeom>
          <a:noFill/>
        </p:spPr>
        <p:txBody>
          <a:bodyPr wrap="square" rtlCol="0">
            <a:spAutoFit/>
          </a:bodyPr>
          <a:lstStyle/>
          <a:p>
            <a:pPr algn="ctr"/>
            <a:r>
              <a:rPr lang="es-ES" sz="3200" dirty="0"/>
              <a:t>Aquí como vemos se han agregado, en el caso de que las imágenes al ejecutar no se visualicen, debemos dar click derecho encima y elegir propiedades, y buscamos la opcion de  accion de compartir, buscamos en la lista la opcion de AndroidResource. Hacen esto con todas, </a:t>
            </a:r>
            <a:r>
              <a:rPr lang="es-ES" sz="3200" b="1" dirty="0">
                <a:solidFill>
                  <a:srgbClr val="FF00FF"/>
                </a:solidFill>
              </a:rPr>
              <a:t>EN MAUI NO ES NECESARIO.</a:t>
            </a:r>
            <a:endParaRPr lang="es-DO" sz="3200" b="1" dirty="0">
              <a:solidFill>
                <a:srgbClr val="FF00FF"/>
              </a:solidFill>
            </a:endParaRPr>
          </a:p>
        </p:txBody>
      </p:sp>
      <p:pic>
        <p:nvPicPr>
          <p:cNvPr id="6" name="Imagen 5">
            <a:extLst>
              <a:ext uri="{FF2B5EF4-FFF2-40B4-BE49-F238E27FC236}">
                <a16:creationId xmlns:a16="http://schemas.microsoft.com/office/drawing/2014/main" id="{8FA014C7-2405-47B1-BEDE-19EE22A14BED}"/>
              </a:ext>
            </a:extLst>
          </p:cNvPr>
          <p:cNvPicPr>
            <a:picLocks noChangeAspect="1"/>
          </p:cNvPicPr>
          <p:nvPr/>
        </p:nvPicPr>
        <p:blipFill>
          <a:blip r:embed="rId3"/>
          <a:stretch>
            <a:fillRect/>
          </a:stretch>
        </p:blipFill>
        <p:spPr>
          <a:xfrm>
            <a:off x="8339504" y="58190"/>
            <a:ext cx="2444873" cy="6858000"/>
          </a:xfrm>
          <a:prstGeom prst="rect">
            <a:avLst/>
          </a:prstGeom>
        </p:spPr>
      </p:pic>
    </p:spTree>
    <p:extLst>
      <p:ext uri="{BB962C8B-B14F-4D97-AF65-F5344CB8AC3E}">
        <p14:creationId xmlns:p14="http://schemas.microsoft.com/office/powerpoint/2010/main" val="2455303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CB29945-6331-4F28-B8FE-95729B4F5D8C}"/>
              </a:ext>
            </a:extLst>
          </p:cNvPr>
          <p:cNvSpPr txBox="1"/>
          <p:nvPr/>
        </p:nvSpPr>
        <p:spPr>
          <a:xfrm>
            <a:off x="173677" y="3141710"/>
            <a:ext cx="11844646" cy="3139321"/>
          </a:xfrm>
          <a:prstGeom prst="rect">
            <a:avLst/>
          </a:prstGeom>
          <a:noFill/>
        </p:spPr>
        <p:txBody>
          <a:bodyPr wrap="square">
            <a:spAutoFit/>
          </a:bodyPr>
          <a:lstStyle/>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&lt;</a:t>
            </a:r>
            <a:r>
              <a:rPr lang="es-DO" sz="1800" dirty="0">
                <a:solidFill>
                  <a:srgbClr val="A31515"/>
                </a:solidFill>
                <a:latin typeface="Consolas" panose="020B0609020204030204" pitchFamily="49" charset="0"/>
              </a:rPr>
              <a:t>Label</a:t>
            </a:r>
            <a:r>
              <a:rPr lang="es-DO" sz="1800" dirty="0">
                <a:solidFill>
                  <a:srgbClr val="FF0000"/>
                </a:solidFill>
                <a:latin typeface="Consolas" panose="020B0609020204030204" pitchFamily="49" charset="0"/>
              </a:rPr>
              <a:t> Text</a:t>
            </a:r>
            <a:r>
              <a:rPr lang="es-DO" sz="1800" dirty="0">
                <a:solidFill>
                  <a:srgbClr val="0000FF"/>
                </a:solidFill>
                <a:latin typeface="Consolas" panose="020B0609020204030204" pitchFamily="49" charset="0"/>
              </a:rPr>
              <a:t>="Programador Web (HTML, CSS, JS, PHP),.Net (C#, VB.Net), Mobile(Xamarin C#) | Data Analyst (SQL, Excel, Power BI, Crystal Report, R, Python)| Teacher </a:t>
            </a:r>
            <a:r>
              <a:rPr lang="es-DO" dirty="0">
                <a:solidFill>
                  <a:srgbClr val="0000FF"/>
                </a:solidFill>
                <a:latin typeface="Consolas" panose="020B0609020204030204" pitchFamily="49" charset="0"/>
              </a:rPr>
              <a:t>Technology"</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 TextColor</a:t>
            </a:r>
            <a:r>
              <a:rPr lang="es-DO" sz="1800" dirty="0">
                <a:solidFill>
                  <a:srgbClr val="0000FF"/>
                </a:solidFill>
                <a:latin typeface="Consolas" panose="020B0609020204030204" pitchFamily="49" charset="0"/>
              </a:rPr>
              <a:t>="Black"</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 FontSize</a:t>
            </a:r>
            <a:r>
              <a:rPr lang="es-DO" sz="1800" dirty="0">
                <a:solidFill>
                  <a:srgbClr val="0000FF"/>
                </a:solidFill>
                <a:latin typeface="Consolas" panose="020B0609020204030204" pitchFamily="49" charset="0"/>
              </a:rPr>
              <a:t>="22"</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 FontAttributes</a:t>
            </a:r>
            <a:r>
              <a:rPr lang="es-DO" sz="1800" dirty="0">
                <a:solidFill>
                  <a:srgbClr val="0000FF"/>
                </a:solidFill>
                <a:latin typeface="Consolas" panose="020B0609020204030204" pitchFamily="49" charset="0"/>
              </a:rPr>
              <a:t>="Bold"</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 Margin</a:t>
            </a:r>
            <a:r>
              <a:rPr lang="es-DO" sz="1800" dirty="0">
                <a:solidFill>
                  <a:srgbClr val="0000FF"/>
                </a:solidFill>
                <a:latin typeface="Consolas" panose="020B0609020204030204" pitchFamily="49" charset="0"/>
              </a:rPr>
              <a:t>="8"</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 Padding</a:t>
            </a:r>
            <a:r>
              <a:rPr lang="es-DO" sz="1800" dirty="0">
                <a:solidFill>
                  <a:srgbClr val="0000FF"/>
                </a:solidFill>
                <a:latin typeface="Consolas" panose="020B0609020204030204" pitchFamily="49" charset="0"/>
              </a:rPr>
              <a:t>="10,10,10,10"</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 HorizontalTextAlignment</a:t>
            </a:r>
            <a:r>
              <a:rPr lang="es-DO" sz="1800" dirty="0">
                <a:solidFill>
                  <a:srgbClr val="0000FF"/>
                </a:solidFill>
                <a:latin typeface="Consolas" panose="020B0609020204030204" pitchFamily="49" charset="0"/>
              </a:rPr>
              <a:t>="Center"</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 VerticalOptions</a:t>
            </a:r>
            <a:r>
              <a:rPr lang="es-DO" sz="1800" dirty="0">
                <a:solidFill>
                  <a:srgbClr val="0000FF"/>
                </a:solidFill>
                <a:latin typeface="Consolas" panose="020B0609020204030204" pitchFamily="49" charset="0"/>
              </a:rPr>
              <a:t>="CenterAndExpand"</a:t>
            </a:r>
            <a:r>
              <a:rPr lang="es-DO" sz="1800" dirty="0">
                <a:solidFill>
                  <a:srgbClr val="000000"/>
                </a:solidFill>
                <a:latin typeface="Consolas" panose="020B0609020204030204" pitchFamily="49" charset="0"/>
              </a:rPr>
              <a:t>         </a:t>
            </a:r>
          </a:p>
          <a:p>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 /&gt;</a:t>
            </a:r>
            <a:endParaRPr lang="es-DO" dirty="0"/>
          </a:p>
        </p:txBody>
      </p:sp>
      <p:sp>
        <p:nvSpPr>
          <p:cNvPr id="3" name="CuadroTexto 2"/>
          <p:cNvSpPr txBox="1"/>
          <p:nvPr/>
        </p:nvSpPr>
        <p:spPr>
          <a:xfrm>
            <a:off x="413381" y="405245"/>
            <a:ext cx="11500941" cy="1569660"/>
          </a:xfrm>
          <a:prstGeom prst="rect">
            <a:avLst/>
          </a:prstGeom>
          <a:solidFill>
            <a:srgbClr val="FFC000"/>
          </a:solidFill>
        </p:spPr>
        <p:txBody>
          <a:bodyPr wrap="square" rtlCol="0">
            <a:spAutoFit/>
          </a:bodyPr>
          <a:lstStyle/>
          <a:p>
            <a:pPr algn="just"/>
            <a:r>
              <a:rPr lang="en-US" sz="2400" dirty="0"/>
              <a:t>Aqui continuamos con el código, y Agregamos un </a:t>
            </a:r>
            <a:r>
              <a:rPr lang="en-US" sz="2400" b="1" dirty="0"/>
              <a:t>Label</a:t>
            </a:r>
            <a:r>
              <a:rPr lang="en-US" sz="2400" dirty="0"/>
              <a:t> y modificamos la porpiedad </a:t>
            </a:r>
            <a:r>
              <a:rPr lang="en-US" sz="2400" b="1" dirty="0"/>
              <a:t>Text,</a:t>
            </a:r>
            <a:r>
              <a:rPr lang="en-US" sz="2400" dirty="0"/>
              <a:t> con la Descripcion que queremos poner a la vista de quien la vea, y alli tambien modificamos las propiedades como el Color de texto, el tamaño, la letra en negrita, y los margenes y si queremos que salga de forma centrada, como vemos en el ejemplo.</a:t>
            </a:r>
            <a:endParaRPr lang="es-ES" sz="2400" dirty="0"/>
          </a:p>
        </p:txBody>
      </p:sp>
      <p:cxnSp>
        <p:nvCxnSpPr>
          <p:cNvPr id="7" name="Conector recto de flecha 6"/>
          <p:cNvCxnSpPr>
            <a:cxnSpLocks/>
          </p:cNvCxnSpPr>
          <p:nvPr/>
        </p:nvCxnSpPr>
        <p:spPr>
          <a:xfrm flipH="1">
            <a:off x="2846232" y="695459"/>
            <a:ext cx="8358389" cy="24843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a:cxnSpLocks/>
          </p:cNvCxnSpPr>
          <p:nvPr/>
        </p:nvCxnSpPr>
        <p:spPr>
          <a:xfrm flipH="1">
            <a:off x="7496432" y="1091045"/>
            <a:ext cx="2790572" cy="36457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a:cxnSpLocks/>
          </p:cNvCxnSpPr>
          <p:nvPr/>
        </p:nvCxnSpPr>
        <p:spPr>
          <a:xfrm flipH="1">
            <a:off x="1779373" y="695459"/>
            <a:ext cx="5094728" cy="24843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Right Brace 19">
            <a:extLst>
              <a:ext uri="{FF2B5EF4-FFF2-40B4-BE49-F238E27FC236}">
                <a16:creationId xmlns:a16="http://schemas.microsoft.com/office/drawing/2014/main" id="{4157B762-1229-4A57-8076-085FCE9F76EB}"/>
              </a:ext>
            </a:extLst>
          </p:cNvPr>
          <p:cNvSpPr/>
          <p:nvPr/>
        </p:nvSpPr>
        <p:spPr>
          <a:xfrm>
            <a:off x="6540859" y="4231177"/>
            <a:ext cx="811369" cy="1753987"/>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cxnSp>
        <p:nvCxnSpPr>
          <p:cNvPr id="23" name="Conector recto de flecha 6">
            <a:extLst>
              <a:ext uri="{FF2B5EF4-FFF2-40B4-BE49-F238E27FC236}">
                <a16:creationId xmlns:a16="http://schemas.microsoft.com/office/drawing/2014/main" id="{5D174B99-97D0-4E54-BCB8-76A5A0BCF24E}"/>
              </a:ext>
            </a:extLst>
          </p:cNvPr>
          <p:cNvCxnSpPr>
            <a:cxnSpLocks/>
          </p:cNvCxnSpPr>
          <p:nvPr/>
        </p:nvCxnSpPr>
        <p:spPr>
          <a:xfrm>
            <a:off x="2644074" y="1142357"/>
            <a:ext cx="1581937" cy="20374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id="{6B0FABCF-884B-490A-8276-3579F4E14035}"/>
              </a:ext>
            </a:extLst>
          </p:cNvPr>
          <p:cNvSpPr/>
          <p:nvPr/>
        </p:nvSpPr>
        <p:spPr>
          <a:xfrm>
            <a:off x="7450374" y="5132343"/>
            <a:ext cx="621999" cy="618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6" name="Arrow: Down 15">
            <a:extLst>
              <a:ext uri="{FF2B5EF4-FFF2-40B4-BE49-F238E27FC236}">
                <a16:creationId xmlns:a16="http://schemas.microsoft.com/office/drawing/2014/main" id="{2FDA2471-CCEE-4C0D-A965-2DD03D3A2CC2}"/>
              </a:ext>
            </a:extLst>
          </p:cNvPr>
          <p:cNvSpPr/>
          <p:nvPr/>
        </p:nvSpPr>
        <p:spPr>
          <a:xfrm>
            <a:off x="10011078" y="3969748"/>
            <a:ext cx="420130" cy="569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4" name="Picture 3" descr="Text&#10;&#10;Description automatically generated">
            <a:extLst>
              <a:ext uri="{FF2B5EF4-FFF2-40B4-BE49-F238E27FC236}">
                <a16:creationId xmlns:a16="http://schemas.microsoft.com/office/drawing/2014/main" id="{11092017-9659-4295-B7DD-D9E2D34B3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8222" y="4711371"/>
            <a:ext cx="2997564" cy="1673339"/>
          </a:xfrm>
          <a:prstGeom prst="rect">
            <a:avLst/>
          </a:prstGeom>
        </p:spPr>
      </p:pic>
    </p:spTree>
    <p:extLst>
      <p:ext uri="{BB962C8B-B14F-4D97-AF65-F5344CB8AC3E}">
        <p14:creationId xmlns:p14="http://schemas.microsoft.com/office/powerpoint/2010/main" val="1658014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649127-C3B8-4A4E-A35C-52E05C522EE5}"/>
              </a:ext>
            </a:extLst>
          </p:cNvPr>
          <p:cNvSpPr txBox="1"/>
          <p:nvPr/>
        </p:nvSpPr>
        <p:spPr>
          <a:xfrm>
            <a:off x="314986" y="2520972"/>
            <a:ext cx="11697730" cy="1631216"/>
          </a:xfrm>
          <a:prstGeom prst="rect">
            <a:avLst/>
          </a:prstGeom>
          <a:noFill/>
        </p:spPr>
        <p:txBody>
          <a:bodyPr wrap="square">
            <a:spAutoFit/>
          </a:bodyPr>
          <a:lstStyle/>
          <a:p>
            <a:endParaRPr lang="es-DO" sz="100" dirty="0">
              <a:solidFill>
                <a:srgbClr val="000000"/>
              </a:solidFill>
              <a:latin typeface="Consolas" panose="020B0609020204030204" pitchFamily="49" charset="0"/>
            </a:endParaRPr>
          </a:p>
          <a:p>
            <a:r>
              <a:rPr lang="en-US" sz="100" dirty="0">
                <a:solidFill>
                  <a:srgbClr val="000000"/>
                </a:solidFill>
                <a:latin typeface="Consolas" panose="020B0609020204030204" pitchFamily="49" charset="0"/>
              </a:rPr>
              <a:t>        </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StackLayout</a:t>
            </a:r>
            <a:r>
              <a:rPr lang="en-US" sz="900" dirty="0">
                <a:solidFill>
                  <a:srgbClr val="FF0000"/>
                </a:solidFill>
                <a:latin typeface="Consolas" panose="020B0609020204030204" pitchFamily="49" charset="0"/>
              </a:rPr>
              <a:t> Orientation</a:t>
            </a:r>
            <a:r>
              <a:rPr lang="en-US" sz="900" dirty="0">
                <a:solidFill>
                  <a:srgbClr val="0000FF"/>
                </a:solidFill>
                <a:latin typeface="Consolas" panose="020B0609020204030204" pitchFamily="49" charset="0"/>
              </a:rPr>
              <a:t>="Horizontal"</a:t>
            </a:r>
            <a:r>
              <a:rPr lang="en-US" sz="900" dirty="0">
                <a:solidFill>
                  <a:srgbClr val="FF0000"/>
                </a:solidFill>
                <a:latin typeface="Consolas" panose="020B0609020204030204" pitchFamily="49" charset="0"/>
              </a:rPr>
              <a:t> HeightRequest</a:t>
            </a:r>
            <a:r>
              <a:rPr lang="en-US" sz="900" dirty="0">
                <a:solidFill>
                  <a:srgbClr val="0000FF"/>
                </a:solidFill>
                <a:latin typeface="Consolas" panose="020B0609020204030204" pitchFamily="49" charset="0"/>
              </a:rPr>
              <a:t>="80"</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BackgroundColor</a:t>
            </a:r>
            <a:r>
              <a:rPr lang="en-US" sz="900" dirty="0">
                <a:solidFill>
                  <a:srgbClr val="0000FF"/>
                </a:solidFill>
                <a:latin typeface="Consolas" panose="020B0609020204030204" pitchFamily="49" charset="0"/>
              </a:rPr>
              <a:t>="#12CBC4"</a:t>
            </a:r>
            <a:r>
              <a:rPr lang="en-US" sz="900" dirty="0">
                <a:solidFill>
                  <a:srgbClr val="FF0000"/>
                </a:solidFill>
                <a:latin typeface="Consolas" panose="020B0609020204030204" pitchFamily="49" charset="0"/>
              </a:rPr>
              <a:t> Margin</a:t>
            </a:r>
            <a:r>
              <a:rPr lang="en-US" sz="900" dirty="0">
                <a:solidFill>
                  <a:srgbClr val="0000FF"/>
                </a:solidFill>
                <a:latin typeface="Consolas" panose="020B0609020204030204" pitchFamily="49" charset="0"/>
              </a:rPr>
              <a:t>="10"&gt;</a:t>
            </a:r>
            <a:endParaRPr lang="en-US" sz="900" dirty="0">
              <a:solidFill>
                <a:srgbClr val="000000"/>
              </a:solidFill>
              <a:latin typeface="Consolas" panose="020B0609020204030204" pitchFamily="49" charset="0"/>
            </a:endParaRPr>
          </a:p>
          <a:p>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&lt;</a:t>
            </a:r>
            <a:r>
              <a:rPr lang="en-US" sz="900" dirty="0">
                <a:solidFill>
                  <a:srgbClr val="A31515"/>
                </a:solidFill>
                <a:latin typeface="Consolas" panose="020B0609020204030204" pitchFamily="49" charset="0"/>
              </a:rPr>
              <a:t>StackLayout</a:t>
            </a:r>
            <a:r>
              <a:rPr lang="en-US" sz="900" dirty="0">
                <a:solidFill>
                  <a:srgbClr val="FF0000"/>
                </a:solidFill>
                <a:latin typeface="Consolas" panose="020B0609020204030204" pitchFamily="49" charset="0"/>
              </a:rPr>
              <a:t> Spacing</a:t>
            </a:r>
            <a:r>
              <a:rPr lang="en-US" sz="900" dirty="0">
                <a:solidFill>
                  <a:srgbClr val="0000FF"/>
                </a:solidFill>
                <a:latin typeface="Consolas" panose="020B0609020204030204" pitchFamily="49" charset="0"/>
              </a:rPr>
              <a:t>="0"</a:t>
            </a:r>
            <a:r>
              <a:rPr lang="en-US" sz="900" dirty="0">
                <a:solidFill>
                  <a:srgbClr val="FF0000"/>
                </a:solidFill>
                <a:latin typeface="Consolas" panose="020B0609020204030204" pitchFamily="49" charset="0"/>
              </a:rPr>
              <a:t> BackgroundColor</a:t>
            </a:r>
            <a:r>
              <a:rPr lang="en-US" sz="900" dirty="0">
                <a:solidFill>
                  <a:srgbClr val="0000FF"/>
                </a:solidFill>
                <a:latin typeface="Consolas" panose="020B0609020204030204" pitchFamily="49" charset="0"/>
              </a:rPr>
              <a:t>="#f5f6fa"</a:t>
            </a:r>
            <a:r>
              <a:rPr lang="en-US" sz="900" dirty="0">
                <a:solidFill>
                  <a:srgbClr val="FF0000"/>
                </a:solidFill>
                <a:latin typeface="Consolas" panose="020B0609020204030204" pitchFamily="49" charset="0"/>
              </a:rPr>
              <a:t> Orientation</a:t>
            </a:r>
            <a:r>
              <a:rPr lang="en-US" sz="900" dirty="0">
                <a:solidFill>
                  <a:srgbClr val="0000FF"/>
                </a:solidFill>
                <a:latin typeface="Consolas" panose="020B0609020204030204" pitchFamily="49" charset="0"/>
              </a:rPr>
              <a:t>="Horizontal"</a:t>
            </a:r>
            <a:r>
              <a:rPr lang="en-US" sz="900" dirty="0">
                <a:solidFill>
                  <a:srgbClr val="FF0000"/>
                </a:solidFill>
                <a:latin typeface="Consolas" panose="020B0609020204030204" pitchFamily="49" charset="0"/>
              </a:rPr>
              <a:t> HorizontalOptions</a:t>
            </a:r>
            <a:r>
              <a:rPr lang="en-US" sz="900" dirty="0">
                <a:solidFill>
                  <a:srgbClr val="0000FF"/>
                </a:solidFill>
                <a:latin typeface="Consolas" panose="020B0609020204030204" pitchFamily="49" charset="0"/>
              </a:rPr>
              <a:t>="Center"&gt;</a:t>
            </a:r>
            <a:endParaRPr lang="en-US"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Button</a:t>
            </a:r>
            <a:r>
              <a:rPr lang="es-DO" sz="900" dirty="0">
                <a:solidFill>
                  <a:srgbClr val="FF0000"/>
                </a:solidFill>
                <a:latin typeface="Consolas" panose="020B0609020204030204" pitchFamily="49" charset="0"/>
              </a:rPr>
              <a:t> BackgroundColor</a:t>
            </a:r>
            <a:r>
              <a:rPr lang="es-DO" sz="900" dirty="0">
                <a:solidFill>
                  <a:srgbClr val="0000FF"/>
                </a:solidFill>
                <a:latin typeface="Consolas" panose="020B0609020204030204" pitchFamily="49" charset="0"/>
              </a:rPr>
              <a:t>="#f5f6fa"</a:t>
            </a:r>
            <a:r>
              <a:rPr lang="es-DO" sz="900" dirty="0">
                <a:solidFill>
                  <a:srgbClr val="FF0000"/>
                </a:solidFill>
                <a:latin typeface="Consolas" panose="020B0609020204030204" pitchFamily="49" charset="0"/>
              </a:rPr>
              <a:t> WidthRequest</a:t>
            </a:r>
            <a:r>
              <a:rPr lang="es-DO" sz="900" dirty="0">
                <a:solidFill>
                  <a:srgbClr val="0000FF"/>
                </a:solidFill>
                <a:latin typeface="Consolas" panose="020B0609020204030204" pitchFamily="49" charset="0"/>
              </a:rPr>
              <a:t>="80"</a:t>
            </a:r>
            <a:r>
              <a:rPr lang="es-DO" sz="900" dirty="0">
                <a:solidFill>
                  <a:srgbClr val="FF0000"/>
                </a:solidFill>
                <a:latin typeface="Consolas" panose="020B0609020204030204" pitchFamily="49" charset="0"/>
              </a:rPr>
              <a:t> Image</a:t>
            </a:r>
            <a:r>
              <a:rPr lang="es-DO" sz="900" dirty="0">
                <a:solidFill>
                  <a:srgbClr val="0000FF"/>
                </a:solidFill>
                <a:latin typeface="Consolas" panose="020B0609020204030204" pitchFamily="49" charset="0"/>
              </a:rPr>
              <a:t>="youtube.png"</a:t>
            </a:r>
            <a:r>
              <a:rPr lang="es-DO" sz="900" dirty="0">
                <a:solidFill>
                  <a:srgbClr val="FF0000"/>
                </a:solidFill>
                <a:latin typeface="Consolas" panose="020B0609020204030204" pitchFamily="49" charset="0"/>
              </a:rPr>
              <a:t> x</a:t>
            </a:r>
            <a:r>
              <a:rPr lang="es-DO" sz="900" dirty="0">
                <a:solidFill>
                  <a:srgbClr val="0000FF"/>
                </a:solidFill>
                <a:latin typeface="Consolas" panose="020B0609020204030204" pitchFamily="49" charset="0"/>
              </a:rPr>
              <a:t>:</a:t>
            </a:r>
            <a:r>
              <a:rPr lang="es-DO" sz="900" dirty="0">
                <a:solidFill>
                  <a:srgbClr val="FF0000"/>
                </a:solidFill>
                <a:latin typeface="Consolas" panose="020B0609020204030204" pitchFamily="49" charset="0"/>
              </a:rPr>
              <a:t>Name</a:t>
            </a:r>
            <a:r>
              <a:rPr lang="es-DO" sz="900" dirty="0">
                <a:solidFill>
                  <a:srgbClr val="0000FF"/>
                </a:solidFill>
                <a:latin typeface="Consolas" panose="020B0609020204030204" pitchFamily="49" charset="0"/>
              </a:rPr>
              <a:t>="btnveryoutube"</a:t>
            </a:r>
            <a:r>
              <a:rPr lang="es-DO" sz="900" dirty="0">
                <a:solidFill>
                  <a:srgbClr val="FF0000"/>
                </a:solidFill>
                <a:latin typeface="Consolas" panose="020B0609020204030204" pitchFamily="49" charset="0"/>
              </a:rPr>
              <a:t> Clicked</a:t>
            </a:r>
            <a:r>
              <a:rPr lang="es-DO" sz="900" dirty="0">
                <a:solidFill>
                  <a:srgbClr val="0000FF"/>
                </a:solidFill>
                <a:latin typeface="Consolas" panose="020B0609020204030204" pitchFamily="49" charset="0"/>
              </a:rPr>
              <a:t>="btnveryoutube_Clicked"/&gt;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Button</a:t>
            </a:r>
            <a:r>
              <a:rPr lang="es-DO" sz="900" dirty="0">
                <a:solidFill>
                  <a:srgbClr val="FF0000"/>
                </a:solidFill>
                <a:latin typeface="Consolas" panose="020B0609020204030204" pitchFamily="49" charset="0"/>
              </a:rPr>
              <a:t> BackgroundColor</a:t>
            </a:r>
            <a:r>
              <a:rPr lang="es-DO" sz="900" dirty="0">
                <a:solidFill>
                  <a:srgbClr val="0000FF"/>
                </a:solidFill>
                <a:latin typeface="Consolas" panose="020B0609020204030204" pitchFamily="49" charset="0"/>
              </a:rPr>
              <a:t>="#f5f6fa"</a:t>
            </a:r>
            <a:r>
              <a:rPr lang="es-DO" sz="900" dirty="0">
                <a:solidFill>
                  <a:srgbClr val="FF0000"/>
                </a:solidFill>
                <a:latin typeface="Consolas" panose="020B0609020204030204" pitchFamily="49" charset="0"/>
              </a:rPr>
              <a:t> WidthRequest</a:t>
            </a:r>
            <a:r>
              <a:rPr lang="es-DO" sz="900" dirty="0">
                <a:solidFill>
                  <a:srgbClr val="0000FF"/>
                </a:solidFill>
                <a:latin typeface="Consolas" panose="020B0609020204030204" pitchFamily="49" charset="0"/>
              </a:rPr>
              <a:t>="80"</a:t>
            </a:r>
            <a:r>
              <a:rPr lang="es-DO" sz="900" dirty="0">
                <a:solidFill>
                  <a:srgbClr val="FF0000"/>
                </a:solidFill>
                <a:latin typeface="Consolas" panose="020B0609020204030204" pitchFamily="49" charset="0"/>
              </a:rPr>
              <a:t> Image</a:t>
            </a:r>
            <a:r>
              <a:rPr lang="es-DO" sz="900" dirty="0">
                <a:solidFill>
                  <a:srgbClr val="0000FF"/>
                </a:solidFill>
                <a:latin typeface="Consolas" panose="020B0609020204030204" pitchFamily="49" charset="0"/>
              </a:rPr>
              <a:t>="linkedin.png"</a:t>
            </a:r>
            <a:r>
              <a:rPr lang="es-DO" sz="900" dirty="0">
                <a:solidFill>
                  <a:srgbClr val="FF0000"/>
                </a:solidFill>
                <a:latin typeface="Consolas" panose="020B0609020204030204" pitchFamily="49" charset="0"/>
              </a:rPr>
              <a:t> x</a:t>
            </a:r>
            <a:r>
              <a:rPr lang="es-DO" sz="900" dirty="0">
                <a:solidFill>
                  <a:srgbClr val="0000FF"/>
                </a:solidFill>
                <a:latin typeface="Consolas" panose="020B0609020204030204" pitchFamily="49" charset="0"/>
              </a:rPr>
              <a:t>:</a:t>
            </a:r>
            <a:r>
              <a:rPr lang="es-DO" sz="900" dirty="0">
                <a:solidFill>
                  <a:srgbClr val="FF0000"/>
                </a:solidFill>
                <a:latin typeface="Consolas" panose="020B0609020204030204" pitchFamily="49" charset="0"/>
              </a:rPr>
              <a:t>Name</a:t>
            </a:r>
            <a:r>
              <a:rPr lang="es-DO" sz="900" dirty="0">
                <a:solidFill>
                  <a:srgbClr val="0000FF"/>
                </a:solidFill>
                <a:latin typeface="Consolas" panose="020B0609020204030204" pitchFamily="49" charset="0"/>
              </a:rPr>
              <a:t>="btnverlinkedin"</a:t>
            </a:r>
            <a:r>
              <a:rPr lang="es-DO" sz="900" dirty="0">
                <a:solidFill>
                  <a:srgbClr val="FF0000"/>
                </a:solidFill>
                <a:latin typeface="Consolas" panose="020B0609020204030204" pitchFamily="49" charset="0"/>
              </a:rPr>
              <a:t> Clicked</a:t>
            </a:r>
            <a:r>
              <a:rPr lang="es-DO" sz="900" dirty="0">
                <a:solidFill>
                  <a:srgbClr val="0000FF"/>
                </a:solidFill>
                <a:latin typeface="Consolas" panose="020B0609020204030204" pitchFamily="49" charset="0"/>
              </a:rPr>
              <a:t>="btnverlinkedin_Clicked"/&gt;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Button</a:t>
            </a:r>
            <a:r>
              <a:rPr lang="es-DO" sz="900" dirty="0">
                <a:solidFill>
                  <a:srgbClr val="FF0000"/>
                </a:solidFill>
                <a:latin typeface="Consolas" panose="020B0609020204030204" pitchFamily="49" charset="0"/>
              </a:rPr>
              <a:t> BackgroundColor</a:t>
            </a:r>
            <a:r>
              <a:rPr lang="es-DO" sz="900" dirty="0">
                <a:solidFill>
                  <a:srgbClr val="0000FF"/>
                </a:solidFill>
                <a:latin typeface="Consolas" panose="020B0609020204030204" pitchFamily="49" charset="0"/>
              </a:rPr>
              <a:t>="#f5f6fa"</a:t>
            </a:r>
            <a:r>
              <a:rPr lang="es-DO" sz="900" dirty="0">
                <a:solidFill>
                  <a:srgbClr val="FF0000"/>
                </a:solidFill>
                <a:latin typeface="Consolas" panose="020B0609020204030204" pitchFamily="49" charset="0"/>
              </a:rPr>
              <a:t> WidthRequest</a:t>
            </a:r>
            <a:r>
              <a:rPr lang="es-DO" sz="900" dirty="0">
                <a:solidFill>
                  <a:srgbClr val="0000FF"/>
                </a:solidFill>
                <a:latin typeface="Consolas" panose="020B0609020204030204" pitchFamily="49" charset="0"/>
              </a:rPr>
              <a:t>="80"</a:t>
            </a:r>
            <a:r>
              <a:rPr lang="es-DO" sz="900" dirty="0">
                <a:solidFill>
                  <a:srgbClr val="FF0000"/>
                </a:solidFill>
                <a:latin typeface="Consolas" panose="020B0609020204030204" pitchFamily="49" charset="0"/>
              </a:rPr>
              <a:t> Image</a:t>
            </a:r>
            <a:r>
              <a:rPr lang="es-DO" sz="900" dirty="0">
                <a:solidFill>
                  <a:srgbClr val="0000FF"/>
                </a:solidFill>
                <a:latin typeface="Consolas" panose="020B0609020204030204" pitchFamily="49" charset="0"/>
              </a:rPr>
              <a:t>="twitter.png"</a:t>
            </a:r>
            <a:r>
              <a:rPr lang="es-DO" sz="900" dirty="0">
                <a:solidFill>
                  <a:srgbClr val="FF0000"/>
                </a:solidFill>
                <a:latin typeface="Consolas" panose="020B0609020204030204" pitchFamily="49" charset="0"/>
              </a:rPr>
              <a:t> x</a:t>
            </a:r>
            <a:r>
              <a:rPr lang="es-DO" sz="900" dirty="0">
                <a:solidFill>
                  <a:srgbClr val="0000FF"/>
                </a:solidFill>
                <a:latin typeface="Consolas" panose="020B0609020204030204" pitchFamily="49" charset="0"/>
              </a:rPr>
              <a:t>:</a:t>
            </a:r>
            <a:r>
              <a:rPr lang="es-DO" sz="900" dirty="0">
                <a:solidFill>
                  <a:srgbClr val="FF0000"/>
                </a:solidFill>
                <a:latin typeface="Consolas" panose="020B0609020204030204" pitchFamily="49" charset="0"/>
              </a:rPr>
              <a:t>Name</a:t>
            </a:r>
            <a:r>
              <a:rPr lang="es-DO" sz="900" dirty="0">
                <a:solidFill>
                  <a:srgbClr val="0000FF"/>
                </a:solidFill>
                <a:latin typeface="Consolas" panose="020B0609020204030204" pitchFamily="49" charset="0"/>
              </a:rPr>
              <a:t>="btnvertwitter"</a:t>
            </a:r>
            <a:r>
              <a:rPr lang="es-DO" sz="900" dirty="0">
                <a:solidFill>
                  <a:srgbClr val="FF0000"/>
                </a:solidFill>
                <a:latin typeface="Consolas" panose="020B0609020204030204" pitchFamily="49" charset="0"/>
              </a:rPr>
              <a:t> Clicked</a:t>
            </a:r>
            <a:r>
              <a:rPr lang="es-DO" sz="900" dirty="0">
                <a:solidFill>
                  <a:srgbClr val="0000FF"/>
                </a:solidFill>
                <a:latin typeface="Consolas" panose="020B0609020204030204" pitchFamily="49" charset="0"/>
              </a:rPr>
              <a:t>="</a:t>
            </a:r>
            <a:r>
              <a:rPr lang="es-DO" sz="900" dirty="0" err="1">
                <a:solidFill>
                  <a:srgbClr val="0000FF"/>
                </a:solidFill>
                <a:latin typeface="Consolas" panose="020B0609020204030204" pitchFamily="49" charset="0"/>
              </a:rPr>
              <a:t>btnvertwitter_Clicked</a:t>
            </a:r>
            <a:r>
              <a:rPr lang="es-DO" sz="900" dirty="0">
                <a:solidFill>
                  <a:srgbClr val="0000FF"/>
                </a:solidFill>
                <a:latin typeface="Consolas" panose="020B0609020204030204" pitchFamily="49" charset="0"/>
              </a:rPr>
              <a:t>" /&gt;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Button</a:t>
            </a:r>
            <a:r>
              <a:rPr lang="es-DO" sz="900" dirty="0">
                <a:solidFill>
                  <a:srgbClr val="FF0000"/>
                </a:solidFill>
                <a:latin typeface="Consolas" panose="020B0609020204030204" pitchFamily="49" charset="0"/>
              </a:rPr>
              <a:t> BackgroundColor</a:t>
            </a:r>
            <a:r>
              <a:rPr lang="es-DO" sz="900" dirty="0">
                <a:solidFill>
                  <a:srgbClr val="0000FF"/>
                </a:solidFill>
                <a:latin typeface="Consolas" panose="020B0609020204030204" pitchFamily="49" charset="0"/>
              </a:rPr>
              <a:t>="#f5f6fa"</a:t>
            </a:r>
            <a:r>
              <a:rPr lang="es-DO" sz="900" dirty="0">
                <a:solidFill>
                  <a:srgbClr val="FF0000"/>
                </a:solidFill>
                <a:latin typeface="Consolas" panose="020B0609020204030204" pitchFamily="49" charset="0"/>
              </a:rPr>
              <a:t> WidthRequest</a:t>
            </a:r>
            <a:r>
              <a:rPr lang="es-DO" sz="900" dirty="0">
                <a:solidFill>
                  <a:srgbClr val="0000FF"/>
                </a:solidFill>
                <a:latin typeface="Consolas" panose="020B0609020204030204" pitchFamily="49" charset="0"/>
              </a:rPr>
              <a:t>="80"</a:t>
            </a:r>
            <a:r>
              <a:rPr lang="es-DO" sz="900" dirty="0">
                <a:solidFill>
                  <a:srgbClr val="FF0000"/>
                </a:solidFill>
                <a:latin typeface="Consolas" panose="020B0609020204030204" pitchFamily="49" charset="0"/>
              </a:rPr>
              <a:t> Image</a:t>
            </a:r>
            <a:r>
              <a:rPr lang="es-DO" sz="900" dirty="0">
                <a:solidFill>
                  <a:srgbClr val="0000FF"/>
                </a:solidFill>
                <a:latin typeface="Consolas" panose="020B0609020204030204" pitchFamily="49" charset="0"/>
              </a:rPr>
              <a:t>="instagrams.png"</a:t>
            </a:r>
            <a:r>
              <a:rPr lang="es-DO" sz="900" dirty="0">
                <a:solidFill>
                  <a:srgbClr val="FF0000"/>
                </a:solidFill>
                <a:latin typeface="Consolas" panose="020B0609020204030204" pitchFamily="49" charset="0"/>
              </a:rPr>
              <a:t> x</a:t>
            </a:r>
            <a:r>
              <a:rPr lang="es-DO" sz="900" dirty="0">
                <a:solidFill>
                  <a:srgbClr val="0000FF"/>
                </a:solidFill>
                <a:latin typeface="Consolas" panose="020B0609020204030204" pitchFamily="49" charset="0"/>
              </a:rPr>
              <a:t>:</a:t>
            </a:r>
            <a:r>
              <a:rPr lang="es-DO" sz="900" dirty="0">
                <a:solidFill>
                  <a:srgbClr val="FF0000"/>
                </a:solidFill>
                <a:latin typeface="Consolas" panose="020B0609020204030204" pitchFamily="49" charset="0"/>
              </a:rPr>
              <a:t>Name</a:t>
            </a:r>
            <a:r>
              <a:rPr lang="es-DO" sz="900" dirty="0">
                <a:solidFill>
                  <a:srgbClr val="0000FF"/>
                </a:solidFill>
                <a:latin typeface="Consolas" panose="020B0609020204030204" pitchFamily="49" charset="0"/>
              </a:rPr>
              <a:t>="btnverinstagrams"</a:t>
            </a:r>
            <a:r>
              <a:rPr lang="es-DO" sz="900" dirty="0">
                <a:solidFill>
                  <a:srgbClr val="FF0000"/>
                </a:solidFill>
                <a:latin typeface="Consolas" panose="020B0609020204030204" pitchFamily="49" charset="0"/>
              </a:rPr>
              <a:t> Clicked</a:t>
            </a:r>
            <a:r>
              <a:rPr lang="es-DO" sz="900" dirty="0">
                <a:solidFill>
                  <a:srgbClr val="0000FF"/>
                </a:solidFill>
                <a:latin typeface="Consolas" panose="020B0609020204030204" pitchFamily="49" charset="0"/>
              </a:rPr>
              <a:t>="</a:t>
            </a:r>
            <a:r>
              <a:rPr lang="es-DO" sz="900" dirty="0" err="1">
                <a:solidFill>
                  <a:srgbClr val="0000FF"/>
                </a:solidFill>
                <a:latin typeface="Consolas" panose="020B0609020204030204" pitchFamily="49" charset="0"/>
              </a:rPr>
              <a:t>btnverinstagrams_Clicked</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Button</a:t>
            </a:r>
            <a:r>
              <a:rPr lang="es-DO" sz="900" dirty="0">
                <a:solidFill>
                  <a:srgbClr val="FF0000"/>
                </a:solidFill>
                <a:latin typeface="Consolas" panose="020B0609020204030204" pitchFamily="49" charset="0"/>
              </a:rPr>
              <a:t> BackgroundColor</a:t>
            </a:r>
            <a:r>
              <a:rPr lang="es-DO" sz="900" dirty="0">
                <a:solidFill>
                  <a:srgbClr val="0000FF"/>
                </a:solidFill>
                <a:latin typeface="Consolas" panose="020B0609020204030204" pitchFamily="49" charset="0"/>
              </a:rPr>
              <a:t>="#f5f6fa"</a:t>
            </a:r>
            <a:r>
              <a:rPr lang="es-DO" sz="900" dirty="0">
                <a:solidFill>
                  <a:srgbClr val="FF0000"/>
                </a:solidFill>
                <a:latin typeface="Consolas" panose="020B0609020204030204" pitchFamily="49" charset="0"/>
              </a:rPr>
              <a:t> WidthRequest</a:t>
            </a:r>
            <a:r>
              <a:rPr lang="es-DO" sz="900" dirty="0">
                <a:solidFill>
                  <a:srgbClr val="0000FF"/>
                </a:solidFill>
                <a:latin typeface="Consolas" panose="020B0609020204030204" pitchFamily="49" charset="0"/>
              </a:rPr>
              <a:t>="80"</a:t>
            </a:r>
            <a:r>
              <a:rPr lang="es-DO" sz="900" dirty="0">
                <a:solidFill>
                  <a:srgbClr val="FF0000"/>
                </a:solidFill>
                <a:latin typeface="Consolas" panose="020B0609020204030204" pitchFamily="49" charset="0"/>
              </a:rPr>
              <a:t> Image</a:t>
            </a:r>
            <a:r>
              <a:rPr lang="es-DO" sz="900" dirty="0">
                <a:solidFill>
                  <a:srgbClr val="0000FF"/>
                </a:solidFill>
                <a:latin typeface="Consolas" panose="020B0609020204030204" pitchFamily="49" charset="0"/>
              </a:rPr>
              <a:t>="facebook.png"</a:t>
            </a:r>
            <a:r>
              <a:rPr lang="es-DO" sz="900" dirty="0">
                <a:solidFill>
                  <a:srgbClr val="FF0000"/>
                </a:solidFill>
                <a:latin typeface="Consolas" panose="020B0609020204030204" pitchFamily="49" charset="0"/>
              </a:rPr>
              <a:t> x</a:t>
            </a:r>
            <a:r>
              <a:rPr lang="es-DO" sz="900" dirty="0">
                <a:solidFill>
                  <a:srgbClr val="0000FF"/>
                </a:solidFill>
                <a:latin typeface="Consolas" panose="020B0609020204030204" pitchFamily="49" charset="0"/>
              </a:rPr>
              <a:t>:</a:t>
            </a:r>
            <a:r>
              <a:rPr lang="es-DO" sz="900" dirty="0">
                <a:solidFill>
                  <a:srgbClr val="FF0000"/>
                </a:solidFill>
                <a:latin typeface="Consolas" panose="020B0609020204030204" pitchFamily="49" charset="0"/>
              </a:rPr>
              <a:t>Name</a:t>
            </a:r>
            <a:r>
              <a:rPr lang="es-DO" sz="900" dirty="0">
                <a:solidFill>
                  <a:srgbClr val="0000FF"/>
                </a:solidFill>
                <a:latin typeface="Consolas" panose="020B0609020204030204" pitchFamily="49" charset="0"/>
              </a:rPr>
              <a:t>="btnverfacebook"</a:t>
            </a:r>
            <a:r>
              <a:rPr lang="es-DO" sz="900" dirty="0">
                <a:solidFill>
                  <a:srgbClr val="FF0000"/>
                </a:solidFill>
                <a:latin typeface="Consolas" panose="020B0609020204030204" pitchFamily="49" charset="0"/>
              </a:rPr>
              <a:t> Clicked</a:t>
            </a:r>
            <a:r>
              <a:rPr lang="es-DO" sz="900" dirty="0">
                <a:solidFill>
                  <a:srgbClr val="0000FF"/>
                </a:solidFill>
                <a:latin typeface="Consolas" panose="020B0609020204030204" pitchFamily="49" charset="0"/>
              </a:rPr>
              <a:t>="</a:t>
            </a:r>
            <a:r>
              <a:rPr lang="es-DO" sz="900" dirty="0" err="1">
                <a:solidFill>
                  <a:srgbClr val="0000FF"/>
                </a:solidFill>
                <a:latin typeface="Consolas" panose="020B0609020204030204" pitchFamily="49" charset="0"/>
              </a:rPr>
              <a:t>btnverfacebook_Clicked</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&lt;/</a:t>
            </a:r>
            <a:r>
              <a:rPr lang="es-DO" sz="900" dirty="0">
                <a:solidFill>
                  <a:srgbClr val="A31515"/>
                </a:solidFill>
                <a:latin typeface="Consolas" panose="020B0609020204030204" pitchFamily="49" charset="0"/>
              </a:rPr>
              <a:t>StackLayout</a:t>
            </a:r>
            <a:r>
              <a:rPr lang="es-DO" sz="900" dirty="0">
                <a:solidFill>
                  <a:srgbClr val="0000FF"/>
                </a:solidFill>
                <a:latin typeface="Consolas" panose="020B0609020204030204" pitchFamily="49" charset="0"/>
              </a:rPr>
              <a:t>&gt;</a:t>
            </a:r>
            <a:endParaRPr lang="es-DO" sz="900" dirty="0">
              <a:solidFill>
                <a:srgbClr val="000000"/>
              </a:solidFill>
              <a:latin typeface="Consolas" panose="020B0609020204030204" pitchFamily="49" charset="0"/>
            </a:endParaRPr>
          </a:p>
          <a:p>
            <a:r>
              <a:rPr lang="es-DO" sz="900" dirty="0">
                <a:solidFill>
                  <a:srgbClr val="000000"/>
                </a:solidFill>
                <a:latin typeface="Consolas" panose="020B0609020204030204" pitchFamily="49" charset="0"/>
              </a:rPr>
              <a:t>            </a:t>
            </a:r>
          </a:p>
          <a:p>
            <a:r>
              <a:rPr lang="es-DO" sz="900" dirty="0">
                <a:solidFill>
                  <a:srgbClr val="0000FF"/>
                </a:solidFill>
                <a:latin typeface="Consolas" panose="020B0609020204030204" pitchFamily="49" charset="0"/>
              </a:rPr>
              <a:t>   &lt;/</a:t>
            </a:r>
            <a:r>
              <a:rPr lang="es-DO" sz="900" dirty="0">
                <a:solidFill>
                  <a:srgbClr val="A31515"/>
                </a:solidFill>
                <a:latin typeface="Consolas" panose="020B0609020204030204" pitchFamily="49" charset="0"/>
              </a:rPr>
              <a:t>StackLayout</a:t>
            </a:r>
            <a:r>
              <a:rPr lang="es-DO" sz="900" dirty="0">
                <a:solidFill>
                  <a:srgbClr val="0000FF"/>
                </a:solidFill>
                <a:latin typeface="Consolas" panose="020B0609020204030204" pitchFamily="49" charset="0"/>
              </a:rPr>
              <a:t>&gt;</a:t>
            </a:r>
            <a:endParaRPr lang="es-DO" sz="100" dirty="0"/>
          </a:p>
        </p:txBody>
      </p:sp>
      <p:sp>
        <p:nvSpPr>
          <p:cNvPr id="5" name="CuadroTexto 2">
            <a:extLst>
              <a:ext uri="{FF2B5EF4-FFF2-40B4-BE49-F238E27FC236}">
                <a16:creationId xmlns:a16="http://schemas.microsoft.com/office/drawing/2014/main" id="{0608731A-06C1-418D-A3D6-2AA522DDFB19}"/>
              </a:ext>
            </a:extLst>
          </p:cNvPr>
          <p:cNvSpPr txBox="1"/>
          <p:nvPr/>
        </p:nvSpPr>
        <p:spPr>
          <a:xfrm>
            <a:off x="413380" y="81048"/>
            <a:ext cx="11500941" cy="923330"/>
          </a:xfrm>
          <a:prstGeom prst="rect">
            <a:avLst/>
          </a:prstGeom>
          <a:solidFill>
            <a:srgbClr val="FFC000"/>
          </a:solidFill>
        </p:spPr>
        <p:txBody>
          <a:bodyPr wrap="square" rtlCol="0">
            <a:spAutoFit/>
          </a:bodyPr>
          <a:lstStyle/>
          <a:p>
            <a:pPr algn="just"/>
            <a:r>
              <a:rPr lang="en-US" dirty="0"/>
              <a:t>Con este Código vamos a pintar 5 botones, con las imagenes de las redes sociales, donde vamos a modificar las propiedades como tamaño, margin, orientacion, ancho, alto, etc. y aplicaremos un evento a cada boton llamando su propiedad clicked, y luego en c#, asignaremos la navegacion, por el browser</a:t>
            </a:r>
            <a:endParaRPr lang="es-ES" dirty="0"/>
          </a:p>
        </p:txBody>
      </p:sp>
      <p:sp>
        <p:nvSpPr>
          <p:cNvPr id="8" name="Arrow: Down 7">
            <a:extLst>
              <a:ext uri="{FF2B5EF4-FFF2-40B4-BE49-F238E27FC236}">
                <a16:creationId xmlns:a16="http://schemas.microsoft.com/office/drawing/2014/main" id="{9F518FFC-138C-468E-8F78-F23EA3790788}"/>
              </a:ext>
            </a:extLst>
          </p:cNvPr>
          <p:cNvSpPr/>
          <p:nvPr/>
        </p:nvSpPr>
        <p:spPr>
          <a:xfrm>
            <a:off x="5435713" y="3905967"/>
            <a:ext cx="551935" cy="724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TextBox 8">
            <a:extLst>
              <a:ext uri="{FF2B5EF4-FFF2-40B4-BE49-F238E27FC236}">
                <a16:creationId xmlns:a16="http://schemas.microsoft.com/office/drawing/2014/main" id="{D8543295-EF6C-428C-9DF8-287C95C38469}"/>
              </a:ext>
            </a:extLst>
          </p:cNvPr>
          <p:cNvSpPr txBox="1"/>
          <p:nvPr/>
        </p:nvSpPr>
        <p:spPr>
          <a:xfrm>
            <a:off x="604156" y="6247633"/>
            <a:ext cx="2530929" cy="369332"/>
          </a:xfrm>
          <a:prstGeom prst="rect">
            <a:avLst/>
          </a:prstGeom>
          <a:noFill/>
        </p:spPr>
        <p:txBody>
          <a:bodyPr wrap="square">
            <a:spAutoFit/>
          </a:bodyPr>
          <a:lstStyle/>
          <a:p>
            <a:r>
              <a:rPr lang="es-DO" dirty="0">
                <a:hlinkClick r:id="rId2"/>
              </a:rPr>
              <a:t>https://icon-icons.com/</a:t>
            </a:r>
            <a:endParaRPr lang="es-DO" dirty="0"/>
          </a:p>
        </p:txBody>
      </p:sp>
      <p:sp>
        <p:nvSpPr>
          <p:cNvPr id="4" name="TextBox 3">
            <a:extLst>
              <a:ext uri="{FF2B5EF4-FFF2-40B4-BE49-F238E27FC236}">
                <a16:creationId xmlns:a16="http://schemas.microsoft.com/office/drawing/2014/main" id="{493B52CA-C9B7-4C28-8C1C-D27B737CF960}"/>
              </a:ext>
            </a:extLst>
          </p:cNvPr>
          <p:cNvSpPr txBox="1"/>
          <p:nvPr/>
        </p:nvSpPr>
        <p:spPr>
          <a:xfrm>
            <a:off x="604156" y="4742517"/>
            <a:ext cx="2530929" cy="1200329"/>
          </a:xfrm>
          <a:prstGeom prst="rect">
            <a:avLst/>
          </a:prstGeom>
          <a:noFill/>
        </p:spPr>
        <p:txBody>
          <a:bodyPr wrap="square" rtlCol="0">
            <a:spAutoFit/>
          </a:bodyPr>
          <a:lstStyle/>
          <a:p>
            <a:pPr algn="ctr"/>
            <a:r>
              <a:rPr lang="en-US" dirty="0"/>
              <a:t>Aqui iconos gratis, elegir el tamaño en 32 y guardar como con el nombre de la red social</a:t>
            </a:r>
            <a:endParaRPr lang="es-DO" dirty="0"/>
          </a:p>
        </p:txBody>
      </p:sp>
      <p:sp>
        <p:nvSpPr>
          <p:cNvPr id="6" name="Arrow: Down 5">
            <a:extLst>
              <a:ext uri="{FF2B5EF4-FFF2-40B4-BE49-F238E27FC236}">
                <a16:creationId xmlns:a16="http://schemas.microsoft.com/office/drawing/2014/main" id="{41EA2FDA-0748-4AFB-AA9E-6F83640B2762}"/>
              </a:ext>
            </a:extLst>
          </p:cNvPr>
          <p:cNvSpPr/>
          <p:nvPr/>
        </p:nvSpPr>
        <p:spPr>
          <a:xfrm>
            <a:off x="1732460" y="5917097"/>
            <a:ext cx="274320" cy="1472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TextBox 10">
            <a:extLst>
              <a:ext uri="{FF2B5EF4-FFF2-40B4-BE49-F238E27FC236}">
                <a16:creationId xmlns:a16="http://schemas.microsoft.com/office/drawing/2014/main" id="{775BF787-7584-48C1-8D13-3D26B2DBED41}"/>
              </a:ext>
            </a:extLst>
          </p:cNvPr>
          <p:cNvSpPr txBox="1"/>
          <p:nvPr/>
        </p:nvSpPr>
        <p:spPr>
          <a:xfrm>
            <a:off x="418600" y="4249034"/>
            <a:ext cx="2627719" cy="369332"/>
          </a:xfrm>
          <a:prstGeom prst="rect">
            <a:avLst/>
          </a:prstGeom>
          <a:noFill/>
        </p:spPr>
        <p:txBody>
          <a:bodyPr wrap="square">
            <a:spAutoFit/>
          </a:bodyPr>
          <a:lstStyle/>
          <a:p>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&lt;/</a:t>
            </a:r>
            <a:r>
              <a:rPr lang="es-DO" sz="1800" dirty="0">
                <a:solidFill>
                  <a:srgbClr val="A31515"/>
                </a:solidFill>
                <a:latin typeface="Consolas" panose="020B0609020204030204" pitchFamily="49" charset="0"/>
              </a:rPr>
              <a:t>StackLayout</a:t>
            </a:r>
            <a:r>
              <a:rPr lang="es-DO" sz="1800" dirty="0">
                <a:solidFill>
                  <a:srgbClr val="0000FF"/>
                </a:solidFill>
                <a:latin typeface="Consolas" panose="020B0609020204030204" pitchFamily="49" charset="0"/>
              </a:rPr>
              <a:t>&gt;</a:t>
            </a:r>
            <a:endParaRPr lang="es-DO" dirty="0"/>
          </a:p>
        </p:txBody>
      </p:sp>
      <p:pic>
        <p:nvPicPr>
          <p:cNvPr id="13" name="Picture 12" descr="Graphical user interface, text, application, chat or text message&#10;&#10;Description automatically generated">
            <a:extLst>
              <a:ext uri="{FF2B5EF4-FFF2-40B4-BE49-F238E27FC236}">
                <a16:creationId xmlns:a16="http://schemas.microsoft.com/office/drawing/2014/main" id="{7C6A536B-EE6B-4B90-8B05-147BA3A2F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855" y="4821003"/>
            <a:ext cx="3465653" cy="1800516"/>
          </a:xfrm>
          <a:prstGeom prst="rect">
            <a:avLst/>
          </a:prstGeom>
        </p:spPr>
      </p:pic>
      <p:sp>
        <p:nvSpPr>
          <p:cNvPr id="15" name="TextBox 14">
            <a:extLst>
              <a:ext uri="{FF2B5EF4-FFF2-40B4-BE49-F238E27FC236}">
                <a16:creationId xmlns:a16="http://schemas.microsoft.com/office/drawing/2014/main" id="{3901D2AC-1D6D-4904-972D-D380583921CA}"/>
              </a:ext>
            </a:extLst>
          </p:cNvPr>
          <p:cNvSpPr txBox="1"/>
          <p:nvPr/>
        </p:nvSpPr>
        <p:spPr>
          <a:xfrm>
            <a:off x="764771" y="1200714"/>
            <a:ext cx="3915294" cy="1223412"/>
          </a:xfrm>
          <a:prstGeom prst="rect">
            <a:avLst/>
          </a:prstGeom>
          <a:noFill/>
        </p:spPr>
        <p:txBody>
          <a:bodyPr wrap="square">
            <a:spAutoFit/>
          </a:bodyPr>
          <a:lstStyle/>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Label</a:t>
            </a:r>
            <a:r>
              <a:rPr lang="es-DO" sz="1050" dirty="0">
                <a:solidFill>
                  <a:srgbClr val="FF0000"/>
                </a:solidFill>
                <a:latin typeface="Consolas" panose="020B0609020204030204" pitchFamily="49" charset="0"/>
              </a:rPr>
              <a:t> Text</a:t>
            </a:r>
            <a:r>
              <a:rPr lang="es-DO" sz="1050" dirty="0">
                <a:solidFill>
                  <a:srgbClr val="0000FF"/>
                </a:solidFill>
                <a:latin typeface="Consolas" panose="020B0609020204030204" pitchFamily="49" charset="0"/>
              </a:rPr>
              <a:t>="Mis Redes Sociales"</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TextColor</a:t>
            </a:r>
            <a:r>
              <a:rPr lang="es-DO" sz="1050" dirty="0">
                <a:solidFill>
                  <a:srgbClr val="0000FF"/>
                </a:solidFill>
                <a:latin typeface="Consolas" panose="020B0609020204030204" pitchFamily="49" charset="0"/>
              </a:rPr>
              <a:t>="#44bd32"</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FontSize</a:t>
            </a:r>
            <a:r>
              <a:rPr lang="es-DO" sz="1050" dirty="0">
                <a:solidFill>
                  <a:srgbClr val="0000FF"/>
                </a:solidFill>
                <a:latin typeface="Consolas" panose="020B0609020204030204" pitchFamily="49" charset="0"/>
              </a:rPr>
              <a:t>="25"</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Padding</a:t>
            </a:r>
            <a:r>
              <a:rPr lang="es-DO" sz="1050" dirty="0">
                <a:solidFill>
                  <a:srgbClr val="0000FF"/>
                </a:solidFill>
                <a:latin typeface="Consolas" panose="020B0609020204030204" pitchFamily="49" charset="0"/>
              </a:rPr>
              <a:t>="0"</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FontFamily</a:t>
            </a:r>
            <a:r>
              <a:rPr lang="es-DO" sz="1050" dirty="0">
                <a:solidFill>
                  <a:srgbClr val="0000FF"/>
                </a:solidFill>
                <a:latin typeface="Consolas" panose="020B0609020204030204" pitchFamily="49" charset="0"/>
              </a:rPr>
              <a:t> = "Lobster"</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HorizontalOptions</a:t>
            </a:r>
            <a:r>
              <a:rPr lang="es-DO" sz="1050" dirty="0">
                <a:solidFill>
                  <a:srgbClr val="0000FF"/>
                </a:solidFill>
                <a:latin typeface="Consolas" panose="020B0609020204030204" pitchFamily="49" charset="0"/>
              </a:rPr>
              <a:t>="Center"</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VerticalOptions</a:t>
            </a:r>
            <a:r>
              <a:rPr lang="es-DO" sz="1050" dirty="0">
                <a:solidFill>
                  <a:srgbClr val="0000FF"/>
                </a:solidFill>
                <a:latin typeface="Consolas" panose="020B0609020204030204" pitchFamily="49" charset="0"/>
              </a:rPr>
              <a:t>="CenterAndExpand"</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 /&gt;</a:t>
            </a:r>
            <a:endParaRPr lang="es-DO" sz="1050" dirty="0"/>
          </a:p>
        </p:txBody>
      </p:sp>
    </p:spTree>
    <p:extLst>
      <p:ext uri="{BB962C8B-B14F-4D97-AF65-F5344CB8AC3E}">
        <p14:creationId xmlns:p14="http://schemas.microsoft.com/office/powerpoint/2010/main" val="3100914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69D685-0E9E-459B-98AC-6BE714F745E5}"/>
              </a:ext>
            </a:extLst>
          </p:cNvPr>
          <p:cNvSpPr txBox="1"/>
          <p:nvPr/>
        </p:nvSpPr>
        <p:spPr>
          <a:xfrm>
            <a:off x="268941" y="2146717"/>
            <a:ext cx="11654117" cy="2123658"/>
          </a:xfrm>
          <a:prstGeom prst="rect">
            <a:avLst/>
          </a:prstGeom>
          <a:noFill/>
        </p:spPr>
        <p:txBody>
          <a:bodyPr wrap="square">
            <a:spAutoFit/>
          </a:bodyPr>
          <a:lstStyle/>
          <a:p>
            <a:endParaRPr lang="en-US" sz="1100" dirty="0">
              <a:solidFill>
                <a:srgbClr val="000000"/>
              </a:solidFill>
              <a:latin typeface="Cascadia Mono" panose="020B0609020000020004" pitchFamily="49" charset="0"/>
            </a:endParaRPr>
          </a:p>
          <a:p>
            <a:r>
              <a:rPr lang="en-GB" sz="1100" dirty="0">
                <a:solidFill>
                  <a:srgbClr val="000000"/>
                </a:solidFill>
                <a:latin typeface="Cascadia Mono" panose="020B0609020000020004" pitchFamily="49" charset="0"/>
              </a:rPr>
              <a:t>            </a:t>
            </a:r>
            <a:r>
              <a:rPr lang="en-GB" sz="1100" dirty="0">
                <a:solidFill>
                  <a:srgbClr val="0000FF"/>
                </a:solidFill>
                <a:latin typeface="Cascadia Mono" panose="020B0609020000020004" pitchFamily="49" charset="0"/>
              </a:rPr>
              <a:t>&lt;</a:t>
            </a:r>
            <a:r>
              <a:rPr lang="en-GB" sz="1100" dirty="0">
                <a:solidFill>
                  <a:srgbClr val="A31515"/>
                </a:solidFill>
                <a:latin typeface="Cascadia Mono" panose="020B0609020000020004" pitchFamily="49" charset="0"/>
              </a:rPr>
              <a:t>StackLayout</a:t>
            </a:r>
            <a:r>
              <a:rPr lang="en-GB" sz="1100" dirty="0">
                <a:solidFill>
                  <a:srgbClr val="FF0000"/>
                </a:solidFill>
                <a:latin typeface="Cascadia Mono" panose="020B0609020000020004" pitchFamily="49" charset="0"/>
              </a:rPr>
              <a:t> Orientation</a:t>
            </a:r>
            <a:r>
              <a:rPr lang="en-GB" sz="1100" dirty="0">
                <a:solidFill>
                  <a:srgbClr val="0000FF"/>
                </a:solidFill>
                <a:latin typeface="Cascadia Mono" panose="020B0609020000020004" pitchFamily="49" charset="0"/>
              </a:rPr>
              <a:t>="Horizontal"</a:t>
            </a:r>
            <a:r>
              <a:rPr lang="en-GB" sz="1100" dirty="0">
                <a:solidFill>
                  <a:srgbClr val="FF0000"/>
                </a:solidFill>
                <a:latin typeface="Cascadia Mono" panose="020B0609020000020004" pitchFamily="49" charset="0"/>
              </a:rPr>
              <a:t> HeightRequest</a:t>
            </a:r>
            <a:r>
              <a:rPr lang="en-GB" sz="1100" dirty="0">
                <a:solidFill>
                  <a:srgbClr val="0000FF"/>
                </a:solidFill>
                <a:latin typeface="Cascadia Mono" panose="020B0609020000020004" pitchFamily="49" charset="0"/>
              </a:rPr>
              <a:t>="80"</a:t>
            </a:r>
            <a:r>
              <a:rPr lang="en-GB" sz="1100" dirty="0">
                <a:solidFill>
                  <a:srgbClr val="000000"/>
                </a:solidFill>
                <a:latin typeface="Cascadia Mono" panose="020B0609020000020004" pitchFamily="49" charset="0"/>
              </a:rPr>
              <a:t> </a:t>
            </a:r>
            <a:r>
              <a:rPr lang="en-GB" sz="1100" dirty="0">
                <a:solidFill>
                  <a:srgbClr val="FF0000"/>
                </a:solidFill>
                <a:latin typeface="Cascadia Mono" panose="020B0609020000020004" pitchFamily="49" charset="0"/>
              </a:rPr>
              <a:t> BackgroundColor</a:t>
            </a:r>
            <a:r>
              <a:rPr lang="en-GB" sz="1100" dirty="0">
                <a:solidFill>
                  <a:srgbClr val="0000FF"/>
                </a:solidFill>
                <a:latin typeface="Cascadia Mono" panose="020B0609020000020004" pitchFamily="49" charset="0"/>
              </a:rPr>
              <a:t>="White"</a:t>
            </a:r>
            <a:r>
              <a:rPr lang="en-GB" sz="1100" dirty="0">
                <a:solidFill>
                  <a:srgbClr val="FF0000"/>
                </a:solidFill>
                <a:latin typeface="Cascadia Mono" panose="020B0609020000020004" pitchFamily="49" charset="0"/>
              </a:rPr>
              <a:t> Margin</a:t>
            </a:r>
            <a:r>
              <a:rPr lang="en-GB" sz="1100" dirty="0">
                <a:solidFill>
                  <a:srgbClr val="0000FF"/>
                </a:solidFill>
                <a:latin typeface="Cascadia Mono" panose="020B0609020000020004" pitchFamily="49" charset="0"/>
              </a:rPr>
              <a:t>="2"&gt;</a:t>
            </a:r>
            <a:endParaRPr lang="en-GB"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&lt;</a:t>
            </a:r>
            <a:r>
              <a:rPr lang="en-US" sz="1100" dirty="0">
                <a:solidFill>
                  <a:srgbClr val="A31515"/>
                </a:solidFill>
                <a:latin typeface="Cascadia Mono" panose="020B0609020000020004" pitchFamily="49" charset="0"/>
              </a:rPr>
              <a:t>ScrollView</a:t>
            </a:r>
            <a:r>
              <a:rPr lang="en-US" sz="1100" dirty="0">
                <a:solidFill>
                  <a:srgbClr val="0000FF"/>
                </a:solidFill>
                <a:latin typeface="Cascadia Mono" panose="020B0609020000020004" pitchFamily="49" charset="0"/>
              </a:rPr>
              <a:t>&gt;</a:t>
            </a:r>
            <a:endParaRPr lang="en-US" sz="1100" dirty="0">
              <a:solidFill>
                <a:srgbClr val="000000"/>
              </a:solidFill>
              <a:latin typeface="Cascadia Mono" panose="020B0609020000020004" pitchFamily="49" charset="0"/>
            </a:endParaRPr>
          </a:p>
          <a:p>
            <a:r>
              <a:rPr lang="en-GB" sz="1100" dirty="0">
                <a:solidFill>
                  <a:srgbClr val="000000"/>
                </a:solidFill>
                <a:latin typeface="Cascadia Mono" panose="020B0609020000020004" pitchFamily="49" charset="0"/>
              </a:rPr>
              <a:t>                    </a:t>
            </a:r>
            <a:r>
              <a:rPr lang="en-GB" sz="1100" dirty="0">
                <a:solidFill>
                  <a:srgbClr val="0000FF"/>
                </a:solidFill>
                <a:latin typeface="Cascadia Mono" panose="020B0609020000020004" pitchFamily="49" charset="0"/>
              </a:rPr>
              <a:t>&lt;</a:t>
            </a:r>
            <a:r>
              <a:rPr lang="en-GB" sz="1100" dirty="0">
                <a:solidFill>
                  <a:srgbClr val="A31515"/>
                </a:solidFill>
                <a:latin typeface="Cascadia Mono" panose="020B0609020000020004" pitchFamily="49" charset="0"/>
              </a:rPr>
              <a:t>StackLayout</a:t>
            </a:r>
            <a:r>
              <a:rPr lang="en-GB" sz="1100" dirty="0">
                <a:solidFill>
                  <a:srgbClr val="FF0000"/>
                </a:solidFill>
                <a:latin typeface="Cascadia Mono" panose="020B0609020000020004" pitchFamily="49" charset="0"/>
              </a:rPr>
              <a:t> Spacing</a:t>
            </a:r>
            <a:r>
              <a:rPr lang="en-GB" sz="1100" dirty="0">
                <a:solidFill>
                  <a:srgbClr val="0000FF"/>
                </a:solidFill>
                <a:latin typeface="Cascadia Mono" panose="020B0609020000020004" pitchFamily="49" charset="0"/>
              </a:rPr>
              <a:t>="16"</a:t>
            </a:r>
            <a:r>
              <a:rPr lang="en-GB" sz="1100" dirty="0">
                <a:solidFill>
                  <a:srgbClr val="FF0000"/>
                </a:solidFill>
                <a:latin typeface="Cascadia Mono" panose="020B0609020000020004" pitchFamily="49" charset="0"/>
              </a:rPr>
              <a:t> BackgroundColor</a:t>
            </a:r>
            <a:r>
              <a:rPr lang="en-GB" sz="1100" dirty="0">
                <a:solidFill>
                  <a:srgbClr val="0000FF"/>
                </a:solidFill>
                <a:latin typeface="Cascadia Mono" panose="020B0609020000020004" pitchFamily="49" charset="0"/>
              </a:rPr>
              <a:t>="#f5f6fa"</a:t>
            </a:r>
            <a:r>
              <a:rPr lang="en-GB" sz="1100" dirty="0">
                <a:solidFill>
                  <a:srgbClr val="FF0000"/>
                </a:solidFill>
                <a:latin typeface="Cascadia Mono" panose="020B0609020000020004" pitchFamily="49" charset="0"/>
              </a:rPr>
              <a:t> Orientation</a:t>
            </a:r>
            <a:r>
              <a:rPr lang="en-GB" sz="1100" dirty="0">
                <a:solidFill>
                  <a:srgbClr val="0000FF"/>
                </a:solidFill>
                <a:latin typeface="Cascadia Mono" panose="020B0609020000020004" pitchFamily="49" charset="0"/>
              </a:rPr>
              <a:t>="Horizontal"</a:t>
            </a:r>
            <a:r>
              <a:rPr lang="en-GB" sz="1100" dirty="0">
                <a:solidFill>
                  <a:srgbClr val="000000"/>
                </a:solidFill>
                <a:latin typeface="Cascadia Mono" panose="020B0609020000020004" pitchFamily="49" charset="0"/>
              </a:rPr>
              <a:t> </a:t>
            </a:r>
            <a:r>
              <a:rPr lang="en-GB" sz="1100" dirty="0">
                <a:solidFill>
                  <a:srgbClr val="FF0000"/>
                </a:solidFill>
                <a:latin typeface="Cascadia Mono" panose="020B0609020000020004" pitchFamily="49" charset="0"/>
              </a:rPr>
              <a:t> HorizontalOptions</a:t>
            </a:r>
            <a:r>
              <a:rPr lang="en-GB" sz="1100" dirty="0">
                <a:solidFill>
                  <a:srgbClr val="0000FF"/>
                </a:solidFill>
                <a:latin typeface="Cascadia Mono" panose="020B0609020000020004" pitchFamily="49" charset="0"/>
              </a:rPr>
              <a:t>="Center"</a:t>
            </a:r>
            <a:r>
              <a:rPr lang="en-GB" sz="1100" dirty="0">
                <a:solidFill>
                  <a:srgbClr val="FF0000"/>
                </a:solidFill>
                <a:latin typeface="Cascadia Mono" panose="020B0609020000020004" pitchFamily="49" charset="0"/>
              </a:rPr>
              <a:t> Margin</a:t>
            </a:r>
            <a:r>
              <a:rPr lang="en-GB" sz="1100" dirty="0">
                <a:solidFill>
                  <a:srgbClr val="0000FF"/>
                </a:solidFill>
                <a:latin typeface="Cascadia Mono" panose="020B0609020000020004" pitchFamily="49" charset="0"/>
              </a:rPr>
              <a:t>="0" &gt;</a:t>
            </a:r>
            <a:endParaRPr lang="en-GB" sz="1100" dirty="0">
              <a:solidFill>
                <a:srgbClr val="000000"/>
              </a:solidFill>
              <a:latin typeface="Cascadia Mono" panose="020B0609020000020004" pitchFamily="49" charset="0"/>
            </a:endParaRPr>
          </a:p>
          <a:p>
            <a:r>
              <a:rPr lang="en-GB" sz="1100" dirty="0">
                <a:solidFill>
                  <a:srgbClr val="000000"/>
                </a:solidFill>
                <a:latin typeface="Cascadia Mono" panose="020B0609020000020004" pitchFamily="49" charset="0"/>
              </a:rPr>
              <a:t>                        </a:t>
            </a:r>
            <a:r>
              <a:rPr lang="en-GB" sz="1100" dirty="0">
                <a:solidFill>
                  <a:srgbClr val="0000FF"/>
                </a:solidFill>
                <a:latin typeface="Cascadia Mono" panose="020B0609020000020004" pitchFamily="49" charset="0"/>
              </a:rPr>
              <a:t>&lt;</a:t>
            </a:r>
            <a:r>
              <a:rPr lang="en-GB" sz="1100" dirty="0">
                <a:solidFill>
                  <a:srgbClr val="A31515"/>
                </a:solidFill>
                <a:latin typeface="Cascadia Mono" panose="020B0609020000020004" pitchFamily="49" charset="0"/>
              </a:rPr>
              <a:t>ImageButton</a:t>
            </a:r>
            <a:r>
              <a:rPr lang="en-GB" sz="1100" dirty="0">
                <a:solidFill>
                  <a:srgbClr val="FF0000"/>
                </a:solidFill>
                <a:latin typeface="Cascadia Mono" panose="020B0609020000020004" pitchFamily="49" charset="0"/>
              </a:rPr>
              <a:t> Source</a:t>
            </a:r>
            <a:r>
              <a:rPr lang="en-GB" sz="1100" dirty="0">
                <a:solidFill>
                  <a:srgbClr val="0000FF"/>
                </a:solidFill>
                <a:latin typeface="Cascadia Mono" panose="020B0609020000020004" pitchFamily="49" charset="0"/>
              </a:rPr>
              <a:t>="youtube.png"</a:t>
            </a:r>
            <a:r>
              <a:rPr lang="en-GB" sz="1100" dirty="0">
                <a:solidFill>
                  <a:srgbClr val="000000"/>
                </a:solidFill>
                <a:latin typeface="Cascadia Mono" panose="020B0609020000020004" pitchFamily="49" charset="0"/>
              </a:rPr>
              <a:t> </a:t>
            </a:r>
            <a:r>
              <a:rPr lang="en-GB" sz="1100" dirty="0">
                <a:solidFill>
                  <a:srgbClr val="FF0000"/>
                </a:solidFill>
                <a:latin typeface="Cascadia Mono" panose="020B0609020000020004" pitchFamily="49" charset="0"/>
              </a:rPr>
              <a:t> WidthRequest</a:t>
            </a:r>
            <a:r>
              <a:rPr lang="en-GB" sz="1100" dirty="0">
                <a:solidFill>
                  <a:srgbClr val="0000FF"/>
                </a:solidFill>
                <a:latin typeface="Cascadia Mono" panose="020B0609020000020004" pitchFamily="49" charset="0"/>
              </a:rPr>
              <a:t>="67"/&gt;</a:t>
            </a:r>
            <a:endParaRPr lang="en-GB"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&lt;</a:t>
            </a:r>
            <a:r>
              <a:rPr lang="en-US" sz="1100" dirty="0">
                <a:solidFill>
                  <a:srgbClr val="A31515"/>
                </a:solidFill>
                <a:latin typeface="Cascadia Mono" panose="020B0609020000020004" pitchFamily="49" charset="0"/>
              </a:rPr>
              <a:t>ImageButton</a:t>
            </a:r>
            <a:r>
              <a:rPr lang="en-US" sz="1100" dirty="0">
                <a:solidFill>
                  <a:srgbClr val="FF0000"/>
                </a:solidFill>
                <a:latin typeface="Cascadia Mono" panose="020B0609020000020004" pitchFamily="49" charset="0"/>
              </a:rPr>
              <a:t> Source</a:t>
            </a:r>
            <a:r>
              <a:rPr lang="en-US" sz="1100" dirty="0">
                <a:solidFill>
                  <a:srgbClr val="0000FF"/>
                </a:solidFill>
                <a:latin typeface="Cascadia Mono" panose="020B0609020000020004" pitchFamily="49" charset="0"/>
              </a:rPr>
              <a:t>="linkedin.png"</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 /&gt;</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&lt;</a:t>
            </a:r>
            <a:r>
              <a:rPr lang="en-US" sz="1100" dirty="0">
                <a:solidFill>
                  <a:srgbClr val="A31515"/>
                </a:solidFill>
                <a:latin typeface="Cascadia Mono" panose="020B0609020000020004" pitchFamily="49" charset="0"/>
              </a:rPr>
              <a:t>ImageButton</a:t>
            </a:r>
            <a:r>
              <a:rPr lang="en-US" sz="1100" dirty="0">
                <a:solidFill>
                  <a:srgbClr val="FF0000"/>
                </a:solidFill>
                <a:latin typeface="Cascadia Mono" panose="020B0609020000020004" pitchFamily="49" charset="0"/>
              </a:rPr>
              <a:t> Source</a:t>
            </a:r>
            <a:r>
              <a:rPr lang="en-US" sz="1100" dirty="0">
                <a:solidFill>
                  <a:srgbClr val="0000FF"/>
                </a:solidFill>
                <a:latin typeface="Cascadia Mono" panose="020B0609020000020004" pitchFamily="49" charset="0"/>
              </a:rPr>
              <a:t>="twitter.png" /&gt;</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&lt;</a:t>
            </a:r>
            <a:r>
              <a:rPr lang="en-US" sz="1100" dirty="0">
                <a:solidFill>
                  <a:srgbClr val="A31515"/>
                </a:solidFill>
                <a:latin typeface="Cascadia Mono" panose="020B0609020000020004" pitchFamily="49" charset="0"/>
              </a:rPr>
              <a:t>ImageButton</a:t>
            </a:r>
            <a:r>
              <a:rPr lang="en-US" sz="1100" dirty="0">
                <a:solidFill>
                  <a:srgbClr val="FF0000"/>
                </a:solidFill>
                <a:latin typeface="Cascadia Mono" panose="020B0609020000020004" pitchFamily="49" charset="0"/>
              </a:rPr>
              <a:t> Source</a:t>
            </a:r>
            <a:r>
              <a:rPr lang="en-US" sz="1100" dirty="0">
                <a:solidFill>
                  <a:srgbClr val="0000FF"/>
                </a:solidFill>
                <a:latin typeface="Cascadia Mono" panose="020B0609020000020004" pitchFamily="49" charset="0"/>
              </a:rPr>
              <a:t>="instagram.png" /&gt;</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&lt;</a:t>
            </a:r>
            <a:r>
              <a:rPr lang="en-US" sz="1100" dirty="0">
                <a:solidFill>
                  <a:srgbClr val="A31515"/>
                </a:solidFill>
                <a:latin typeface="Cascadia Mono" panose="020B0609020000020004" pitchFamily="49" charset="0"/>
              </a:rPr>
              <a:t>ImageButton</a:t>
            </a:r>
            <a:r>
              <a:rPr lang="en-US" sz="1100" dirty="0">
                <a:solidFill>
                  <a:srgbClr val="FF0000"/>
                </a:solidFill>
                <a:latin typeface="Cascadia Mono" panose="020B0609020000020004" pitchFamily="49" charset="0"/>
              </a:rPr>
              <a:t> Source</a:t>
            </a:r>
            <a:r>
              <a:rPr lang="en-US" sz="1100" dirty="0">
                <a:solidFill>
                  <a:srgbClr val="0000FF"/>
                </a:solidFill>
                <a:latin typeface="Cascadia Mono" panose="020B0609020000020004" pitchFamily="49" charset="0"/>
              </a:rPr>
              <a:t>="facebook.png" /&gt;</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&lt;/</a:t>
            </a:r>
            <a:r>
              <a:rPr lang="en-US" sz="1100" dirty="0">
                <a:solidFill>
                  <a:srgbClr val="A31515"/>
                </a:solidFill>
                <a:latin typeface="Cascadia Mono" panose="020B0609020000020004" pitchFamily="49" charset="0"/>
              </a:rPr>
              <a:t>StackLayout</a:t>
            </a:r>
            <a:r>
              <a:rPr lang="en-US" sz="1100" dirty="0">
                <a:solidFill>
                  <a:srgbClr val="0000FF"/>
                </a:solidFill>
                <a:latin typeface="Cascadia Mono" panose="020B0609020000020004" pitchFamily="49" charset="0"/>
              </a:rPr>
              <a:t>&gt;</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&lt;/</a:t>
            </a:r>
            <a:r>
              <a:rPr lang="en-US" sz="1100" dirty="0">
                <a:solidFill>
                  <a:srgbClr val="A31515"/>
                </a:solidFill>
                <a:latin typeface="Cascadia Mono" panose="020B0609020000020004" pitchFamily="49" charset="0"/>
              </a:rPr>
              <a:t>ScrollView</a:t>
            </a:r>
            <a:r>
              <a:rPr lang="en-US" sz="1100" dirty="0">
                <a:solidFill>
                  <a:srgbClr val="0000FF"/>
                </a:solidFill>
                <a:latin typeface="Cascadia Mono" panose="020B0609020000020004" pitchFamily="49" charset="0"/>
              </a:rPr>
              <a:t>&gt;</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&lt;/</a:t>
            </a:r>
            <a:r>
              <a:rPr lang="en-US" sz="1100" dirty="0">
                <a:solidFill>
                  <a:srgbClr val="A31515"/>
                </a:solidFill>
                <a:latin typeface="Cascadia Mono" panose="020B0609020000020004" pitchFamily="49" charset="0"/>
              </a:rPr>
              <a:t>StackLayout</a:t>
            </a:r>
            <a:r>
              <a:rPr lang="en-US" sz="1100" dirty="0">
                <a:solidFill>
                  <a:srgbClr val="0000FF"/>
                </a:solidFill>
                <a:latin typeface="Cascadia Mono" panose="020B0609020000020004" pitchFamily="49" charset="0"/>
              </a:rPr>
              <a:t>&gt;</a:t>
            </a:r>
            <a:endParaRPr lang="en-US" sz="1100" dirty="0"/>
          </a:p>
        </p:txBody>
      </p:sp>
      <p:sp>
        <p:nvSpPr>
          <p:cNvPr id="4" name="CuadroTexto 2">
            <a:extLst>
              <a:ext uri="{FF2B5EF4-FFF2-40B4-BE49-F238E27FC236}">
                <a16:creationId xmlns:a16="http://schemas.microsoft.com/office/drawing/2014/main" id="{B231D409-1C1F-4042-A8A2-CE25FFC86E3C}"/>
              </a:ext>
            </a:extLst>
          </p:cNvPr>
          <p:cNvSpPr txBox="1"/>
          <p:nvPr/>
        </p:nvSpPr>
        <p:spPr>
          <a:xfrm>
            <a:off x="345528" y="343762"/>
            <a:ext cx="11500941" cy="923330"/>
          </a:xfrm>
          <a:prstGeom prst="rect">
            <a:avLst/>
          </a:prstGeom>
          <a:solidFill>
            <a:srgbClr val="FFC000"/>
          </a:solidFill>
        </p:spPr>
        <p:txBody>
          <a:bodyPr wrap="square" rtlCol="0">
            <a:spAutoFit/>
          </a:bodyPr>
          <a:lstStyle/>
          <a:p>
            <a:pPr algn="just"/>
            <a:r>
              <a:rPr lang="en-US" dirty="0"/>
              <a:t>Con este Código vamos a pintar 5 imagenes botones, con las imagenes de las redes sociales, donde podemos modificar las propiedades como tamaño, margin, orientacion, ancho, alto, etc. y aplicaremos un evento a cada </a:t>
            </a:r>
            <a:r>
              <a:rPr lang="en-US" dirty="0" err="1"/>
              <a:t>imagenboton</a:t>
            </a:r>
            <a:r>
              <a:rPr lang="en-US" dirty="0"/>
              <a:t> llamando su propiedad clicked, y luego en c#, asignaremos la navegacion, por el browser</a:t>
            </a:r>
            <a:endParaRPr lang="es-ES" dirty="0"/>
          </a:p>
        </p:txBody>
      </p:sp>
      <p:sp>
        <p:nvSpPr>
          <p:cNvPr id="5" name="Arrow: Down 4">
            <a:extLst>
              <a:ext uri="{FF2B5EF4-FFF2-40B4-BE49-F238E27FC236}">
                <a16:creationId xmlns:a16="http://schemas.microsoft.com/office/drawing/2014/main" id="{2D7E3C1B-52A4-457F-AA60-719C592FB05F}"/>
              </a:ext>
            </a:extLst>
          </p:cNvPr>
          <p:cNvSpPr/>
          <p:nvPr/>
        </p:nvSpPr>
        <p:spPr>
          <a:xfrm>
            <a:off x="5435713" y="3905967"/>
            <a:ext cx="551935" cy="7249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TextBox 5">
            <a:extLst>
              <a:ext uri="{FF2B5EF4-FFF2-40B4-BE49-F238E27FC236}">
                <a16:creationId xmlns:a16="http://schemas.microsoft.com/office/drawing/2014/main" id="{3F3E3207-CB0A-4BE3-BDD1-21BB136482F5}"/>
              </a:ext>
            </a:extLst>
          </p:cNvPr>
          <p:cNvSpPr txBox="1"/>
          <p:nvPr/>
        </p:nvSpPr>
        <p:spPr>
          <a:xfrm>
            <a:off x="604156" y="6247633"/>
            <a:ext cx="2530929" cy="369332"/>
          </a:xfrm>
          <a:prstGeom prst="rect">
            <a:avLst/>
          </a:prstGeom>
          <a:noFill/>
        </p:spPr>
        <p:txBody>
          <a:bodyPr wrap="square">
            <a:spAutoFit/>
          </a:bodyPr>
          <a:lstStyle/>
          <a:p>
            <a:r>
              <a:rPr lang="es-DO" dirty="0">
                <a:hlinkClick r:id="rId2"/>
              </a:rPr>
              <a:t>https://icon-icons.com/</a:t>
            </a:r>
            <a:endParaRPr lang="es-DO" dirty="0"/>
          </a:p>
        </p:txBody>
      </p:sp>
      <p:sp>
        <p:nvSpPr>
          <p:cNvPr id="7" name="TextBox 6">
            <a:extLst>
              <a:ext uri="{FF2B5EF4-FFF2-40B4-BE49-F238E27FC236}">
                <a16:creationId xmlns:a16="http://schemas.microsoft.com/office/drawing/2014/main" id="{74979564-9C43-4D5F-8A24-2D00FFAE4761}"/>
              </a:ext>
            </a:extLst>
          </p:cNvPr>
          <p:cNvSpPr txBox="1"/>
          <p:nvPr/>
        </p:nvSpPr>
        <p:spPr>
          <a:xfrm>
            <a:off x="604156" y="4742517"/>
            <a:ext cx="2530929" cy="1200329"/>
          </a:xfrm>
          <a:prstGeom prst="rect">
            <a:avLst/>
          </a:prstGeom>
          <a:noFill/>
        </p:spPr>
        <p:txBody>
          <a:bodyPr wrap="square" rtlCol="0">
            <a:spAutoFit/>
          </a:bodyPr>
          <a:lstStyle/>
          <a:p>
            <a:pPr algn="ctr"/>
            <a:r>
              <a:rPr lang="en-US" dirty="0"/>
              <a:t>Aqui iconos gratis, elegir el tamaño en 32 y guardar como con el nombre de la red social</a:t>
            </a:r>
            <a:endParaRPr lang="es-DO" dirty="0"/>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73B52B4C-0D93-4EC3-BBD0-21A718857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855" y="4821003"/>
            <a:ext cx="3465653" cy="1800516"/>
          </a:xfrm>
          <a:prstGeom prst="rect">
            <a:avLst/>
          </a:prstGeom>
        </p:spPr>
      </p:pic>
      <p:sp>
        <p:nvSpPr>
          <p:cNvPr id="10" name="TextBox 9">
            <a:extLst>
              <a:ext uri="{FF2B5EF4-FFF2-40B4-BE49-F238E27FC236}">
                <a16:creationId xmlns:a16="http://schemas.microsoft.com/office/drawing/2014/main" id="{1772EFDD-0F05-4DB6-A8FC-1EF633637B6F}"/>
              </a:ext>
            </a:extLst>
          </p:cNvPr>
          <p:cNvSpPr txBox="1"/>
          <p:nvPr/>
        </p:nvSpPr>
        <p:spPr>
          <a:xfrm>
            <a:off x="604156" y="1587279"/>
            <a:ext cx="10019020" cy="369332"/>
          </a:xfrm>
          <a:prstGeom prst="rect">
            <a:avLst/>
          </a:prstGeom>
          <a:noFill/>
        </p:spPr>
        <p:txBody>
          <a:bodyPr wrap="square">
            <a:spAutoFit/>
          </a:bodyPr>
          <a:lstStyle/>
          <a:p>
            <a:r>
              <a:rPr lang="en-GB" sz="1800" b="1" dirty="0">
                <a:solidFill>
                  <a:srgbClr val="A31515"/>
                </a:solidFill>
                <a:effectLst>
                  <a:outerShdw blurRad="38100" dist="38100" dir="2700000" algn="tl">
                    <a:srgbClr val="000000">
                      <a:alpha val="43137"/>
                    </a:srgbClr>
                  </a:outerShdw>
                </a:effectLst>
                <a:latin typeface="Cascadia Mono" panose="020B0609020000020004" pitchFamily="49" charset="0"/>
              </a:rPr>
              <a:t>ImageButton: </a:t>
            </a:r>
            <a:r>
              <a:rPr lang="en-GB" sz="1800" dirty="0">
                <a:solidFill>
                  <a:srgbClr val="002060"/>
                </a:solidFill>
                <a:latin typeface="Cascadia Mono" panose="020B0609020000020004" pitchFamily="49" charset="0"/>
              </a:rPr>
              <a:t>Podemos usarlo como Boton iguales que los demas.</a:t>
            </a:r>
            <a:endParaRPr lang="en-US" dirty="0">
              <a:solidFill>
                <a:srgbClr val="002060"/>
              </a:solidFill>
            </a:endParaRPr>
          </a:p>
        </p:txBody>
      </p:sp>
      <p:grpSp>
        <p:nvGrpSpPr>
          <p:cNvPr id="12" name="Group 11">
            <a:extLst>
              <a:ext uri="{FF2B5EF4-FFF2-40B4-BE49-F238E27FC236}">
                <a16:creationId xmlns:a16="http://schemas.microsoft.com/office/drawing/2014/main" id="{47663755-8C6D-4781-B8C1-36BBA8B6F961}"/>
              </a:ext>
            </a:extLst>
          </p:cNvPr>
          <p:cNvGrpSpPr/>
          <p:nvPr/>
        </p:nvGrpSpPr>
        <p:grpSpPr>
          <a:xfrm>
            <a:off x="83820" y="0"/>
            <a:ext cx="12024360" cy="6858000"/>
            <a:chOff x="83820" y="0"/>
            <a:chExt cx="12024360" cy="6858000"/>
          </a:xfrm>
        </p:grpSpPr>
        <p:pic>
          <p:nvPicPr>
            <p:cNvPr id="9" name="Picture 8">
              <a:extLst>
                <a:ext uri="{FF2B5EF4-FFF2-40B4-BE49-F238E27FC236}">
                  <a16:creationId xmlns:a16="http://schemas.microsoft.com/office/drawing/2014/main" id="{17F1AAA8-2DA7-41BC-8A64-352FF6E6C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 y="0"/>
              <a:ext cx="12024360" cy="6858000"/>
            </a:xfrm>
            <a:prstGeom prst="rect">
              <a:avLst/>
            </a:prstGeom>
          </p:spPr>
        </p:pic>
        <p:sp>
          <p:nvSpPr>
            <p:cNvPr id="11" name="Rectangle 10">
              <a:extLst>
                <a:ext uri="{FF2B5EF4-FFF2-40B4-BE49-F238E27FC236}">
                  <a16:creationId xmlns:a16="http://schemas.microsoft.com/office/drawing/2014/main" id="{FA6BCC6D-C96D-4CF8-A93E-ED89AE5DD894}"/>
                </a:ext>
              </a:extLst>
            </p:cNvPr>
            <p:cNvSpPr/>
            <p:nvPr/>
          </p:nvSpPr>
          <p:spPr>
            <a:xfrm>
              <a:off x="345528" y="4630897"/>
              <a:ext cx="3186566" cy="1438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5423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A5476B2-697C-4ECC-9B63-D8FF170016B6}"/>
              </a:ext>
            </a:extLst>
          </p:cNvPr>
          <p:cNvSpPr txBox="1"/>
          <p:nvPr/>
        </p:nvSpPr>
        <p:spPr>
          <a:xfrm>
            <a:off x="420414" y="856901"/>
            <a:ext cx="10983310" cy="2862322"/>
          </a:xfrm>
          <a:prstGeom prst="rect">
            <a:avLst/>
          </a:prstGeom>
          <a:noFill/>
        </p:spPr>
        <p:txBody>
          <a:bodyPr wrap="square">
            <a:spAutoFit/>
          </a:bodyPr>
          <a:lstStyle/>
          <a:p>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&lt;</a:t>
            </a:r>
            <a:r>
              <a:rPr lang="en-US" sz="900" dirty="0">
                <a:solidFill>
                  <a:srgbClr val="A31515"/>
                </a:solidFill>
                <a:highlight>
                  <a:srgbClr val="FFFFFF"/>
                </a:highlight>
                <a:latin typeface="Cascadia Mono" panose="020B0609020000020004" pitchFamily="49" charset="0"/>
              </a:rPr>
              <a:t>StackLayout</a:t>
            </a:r>
            <a:r>
              <a:rPr lang="en-US" sz="900" dirty="0">
                <a:solidFill>
                  <a:srgbClr val="FF0000"/>
                </a:solidFill>
                <a:highlight>
                  <a:srgbClr val="FFFFFF"/>
                </a:highlight>
                <a:latin typeface="Cascadia Mono" panose="020B0609020000020004" pitchFamily="49" charset="0"/>
              </a:rPr>
              <a:t> Orientation</a:t>
            </a:r>
            <a:r>
              <a:rPr lang="en-US" sz="900" dirty="0">
                <a:solidFill>
                  <a:srgbClr val="0000FF"/>
                </a:solidFill>
                <a:highlight>
                  <a:srgbClr val="FFFFFF"/>
                </a:highlight>
                <a:latin typeface="Cascadia Mono" panose="020B0609020000020004" pitchFamily="49" charset="0"/>
              </a:rPr>
              <a:t>="Vertical"</a:t>
            </a:r>
            <a:r>
              <a:rPr lang="en-US" sz="900" dirty="0">
                <a:solidFill>
                  <a:srgbClr val="FF0000"/>
                </a:solidFill>
                <a:highlight>
                  <a:srgbClr val="FFFFFF"/>
                </a:highlight>
                <a:latin typeface="Cascadia Mono" panose="020B0609020000020004" pitchFamily="49" charset="0"/>
              </a:rPr>
              <a:t> HeightRequest</a:t>
            </a:r>
            <a:r>
              <a:rPr lang="en-US" sz="900" dirty="0">
                <a:solidFill>
                  <a:srgbClr val="0000FF"/>
                </a:solidFill>
                <a:highlight>
                  <a:srgbClr val="FFFFFF"/>
                </a:highlight>
                <a:latin typeface="Cascadia Mono" panose="020B0609020000020004" pitchFamily="49" charset="0"/>
              </a:rPr>
              <a:t>="80"</a:t>
            </a:r>
            <a:r>
              <a:rPr lang="en-US" sz="900" dirty="0">
                <a:solidFill>
                  <a:srgbClr val="FF0000"/>
                </a:solidFill>
                <a:highlight>
                  <a:srgbClr val="FFFFFF"/>
                </a:highlight>
                <a:latin typeface="Cascadia Mono" panose="020B0609020000020004" pitchFamily="49" charset="0"/>
              </a:rPr>
              <a:t> BackgroundColor</a:t>
            </a:r>
            <a:r>
              <a:rPr lang="en-US" sz="900" dirty="0">
                <a:solidFill>
                  <a:srgbClr val="0000FF"/>
                </a:solidFill>
                <a:highlight>
                  <a:srgbClr val="FFFFFF"/>
                </a:highlight>
                <a:latin typeface="Cascadia Mono" panose="020B0609020000020004" pitchFamily="49" charset="0"/>
              </a:rPr>
              <a:t>="#f5f6fa"</a:t>
            </a:r>
            <a:r>
              <a:rPr lang="en-US" sz="900" dirty="0">
                <a:solidFill>
                  <a:srgbClr val="FF0000"/>
                </a:solidFill>
                <a:highlight>
                  <a:srgbClr val="FFFFFF"/>
                </a:highlight>
                <a:latin typeface="Cascadia Mono" panose="020B0609020000020004" pitchFamily="49" charset="0"/>
              </a:rPr>
              <a:t> Padding</a:t>
            </a:r>
            <a:r>
              <a:rPr lang="en-US" sz="900" dirty="0">
                <a:solidFill>
                  <a:srgbClr val="0000FF"/>
                </a:solidFill>
                <a:highlight>
                  <a:srgbClr val="FFFFFF"/>
                </a:highlight>
                <a:latin typeface="Cascadia Mono" panose="020B0609020000020004" pitchFamily="49" charset="0"/>
              </a:rPr>
              <a:t>="10"&gt;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Grid</a:t>
            </a:r>
            <a:r>
              <a:rPr lang="es-DO" sz="900" dirty="0">
                <a:solidFill>
                  <a:srgbClr val="FF0000"/>
                </a:solidFill>
                <a:highlight>
                  <a:srgbClr val="FFFFFF"/>
                </a:highlight>
                <a:latin typeface="Cascadia Mono" panose="020B0609020000020004" pitchFamily="49" charset="0"/>
              </a:rPr>
              <a:t> BackgroundColor</a:t>
            </a:r>
            <a:r>
              <a:rPr lang="es-DO" sz="900" dirty="0">
                <a:solidFill>
                  <a:srgbClr val="0000FF"/>
                </a:solidFill>
                <a:highlight>
                  <a:srgbClr val="FFFFFF"/>
                </a:highlight>
                <a:latin typeface="Cascadia Mono" panose="020B0609020000020004" pitchFamily="49" charset="0"/>
              </a:rPr>
              <a:t>="#f5f6fa"</a:t>
            </a:r>
            <a:r>
              <a:rPr lang="es-DO" sz="900" dirty="0">
                <a:solidFill>
                  <a:srgbClr val="FF0000"/>
                </a:solidFill>
                <a:highlight>
                  <a:srgbClr val="FFFFFF"/>
                </a:highlight>
                <a:latin typeface="Cascadia Mono" panose="020B0609020000020004" pitchFamily="49" charset="0"/>
              </a:rPr>
              <a:t> RowSpacing</a:t>
            </a:r>
            <a:r>
              <a:rPr lang="es-DO" sz="900" dirty="0">
                <a:solidFill>
                  <a:srgbClr val="0000FF"/>
                </a:solidFill>
                <a:highlight>
                  <a:srgbClr val="FFFFFF"/>
                </a:highlight>
                <a:latin typeface="Cascadia Mono" panose="020B0609020000020004" pitchFamily="49" charset="0"/>
              </a:rPr>
              <a:t>="0"</a:t>
            </a:r>
            <a:r>
              <a:rPr lang="es-DO" sz="900" dirty="0">
                <a:solidFill>
                  <a:srgbClr val="FF0000"/>
                </a:solidFill>
                <a:highlight>
                  <a:srgbClr val="FFFFFF"/>
                </a:highlight>
                <a:latin typeface="Cascadia Mono" panose="020B0609020000020004" pitchFamily="49" charset="0"/>
              </a:rPr>
              <a:t> ColumnSpacing</a:t>
            </a:r>
            <a:r>
              <a:rPr lang="es-DO" sz="900" dirty="0">
                <a:solidFill>
                  <a:srgbClr val="0000FF"/>
                </a:solidFill>
                <a:highlight>
                  <a:srgbClr val="FFFFFF"/>
                </a:highlight>
                <a:latin typeface="Cascadia Mono" panose="020B0609020000020004" pitchFamily="49" charset="0"/>
              </a:rPr>
              <a:t>="0"</a:t>
            </a:r>
            <a:r>
              <a:rPr lang="es-DO" sz="900" dirty="0">
                <a:solidFill>
                  <a:srgbClr val="FF0000"/>
                </a:solidFill>
                <a:highlight>
                  <a:srgbClr val="FFFFFF"/>
                </a:highlight>
                <a:latin typeface="Cascadia Mono" panose="020B0609020000020004" pitchFamily="49" charset="0"/>
              </a:rPr>
              <a:t> HorizontalOptions</a:t>
            </a:r>
            <a:r>
              <a:rPr lang="es-DO" sz="900" dirty="0">
                <a:solidFill>
                  <a:srgbClr val="0000FF"/>
                </a:solidFill>
                <a:highlight>
                  <a:srgbClr val="FFFFFF"/>
                </a:highlight>
                <a:latin typeface="Cascadia Mono" panose="020B0609020000020004" pitchFamily="49" charset="0"/>
              </a:rPr>
              <a:t>="FillAndExpand"</a:t>
            </a:r>
            <a:r>
              <a:rPr lang="es-DO" sz="900" dirty="0">
                <a:solidFill>
                  <a:srgbClr val="FF0000"/>
                </a:solidFill>
                <a:highlight>
                  <a:srgbClr val="FFFFFF"/>
                </a:highlight>
                <a:latin typeface="Cascadia Mono" panose="020B0609020000020004" pitchFamily="49" charset="0"/>
              </a:rPr>
              <a:t> VerticalOptions</a:t>
            </a:r>
            <a:r>
              <a:rPr lang="es-DO" sz="900" dirty="0">
                <a:solidFill>
                  <a:srgbClr val="0000FF"/>
                </a:solidFill>
                <a:highlight>
                  <a:srgbClr val="FFFFFF"/>
                </a:highlight>
                <a:latin typeface="Cascadia Mono" panose="020B0609020000020004" pitchFamily="49" charset="0"/>
              </a:rPr>
              <a:t>="FillAndExpand"&gt;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Grid.RowDefinitions</a:t>
            </a:r>
            <a:r>
              <a:rPr lang="es-DO" sz="900" dirty="0">
                <a:solidFill>
                  <a:srgbClr val="0000FF"/>
                </a:solidFill>
                <a:highlight>
                  <a:srgbClr val="FFFFFF"/>
                </a:highlight>
                <a:latin typeface="Cascadia Mono" panose="020B0609020000020004" pitchFamily="49" charset="0"/>
              </a:rPr>
              <a:t>&gt;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RowDefinition</a:t>
            </a:r>
            <a:r>
              <a:rPr lang="es-DO" sz="900" dirty="0">
                <a:solidFill>
                  <a:srgbClr val="FF0000"/>
                </a:solidFill>
                <a:highlight>
                  <a:srgbClr val="FFFFFF"/>
                </a:highlight>
                <a:latin typeface="Cascadia Mono" panose="020B0609020000020004" pitchFamily="49" charset="0"/>
              </a:rPr>
              <a:t> Height</a:t>
            </a:r>
            <a:r>
              <a:rPr lang="es-DO" sz="900" dirty="0">
                <a:solidFill>
                  <a:srgbClr val="0000FF"/>
                </a:solidFill>
                <a:highlight>
                  <a:srgbClr val="FFFFFF"/>
                </a:highlight>
                <a:latin typeface="Cascadia Mono" panose="020B0609020000020004" pitchFamily="49" charset="0"/>
              </a:rPr>
              <a:t>="Auto" /&gt;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Grid.RowDefinitions</a:t>
            </a:r>
            <a:r>
              <a:rPr lang="es-DO" sz="900" dirty="0">
                <a:solidFill>
                  <a:srgbClr val="0000FF"/>
                </a:solidFill>
                <a:highlight>
                  <a:srgbClr val="FFFFFF"/>
                </a:highlight>
                <a:latin typeface="Cascadia Mono" panose="020B0609020000020004" pitchFamily="49" charset="0"/>
              </a:rPr>
              <a:t>&gt;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Grid.ColumnDefinitions</a:t>
            </a:r>
            <a:r>
              <a:rPr lang="es-DO" sz="900" dirty="0">
                <a:solidFill>
                  <a:srgbClr val="0000FF"/>
                </a:solidFill>
                <a:highlight>
                  <a:srgbClr val="FFFFFF"/>
                </a:highlight>
                <a:latin typeface="Cascadia Mono" panose="020B0609020000020004" pitchFamily="49" charset="0"/>
              </a:rPr>
              <a:t>&gt;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ColumnDefinition</a:t>
            </a:r>
            <a:r>
              <a:rPr lang="es-DO" sz="900" dirty="0">
                <a:solidFill>
                  <a:srgbClr val="FF0000"/>
                </a:solidFill>
                <a:highlight>
                  <a:srgbClr val="FFFFFF"/>
                </a:highlight>
                <a:latin typeface="Cascadia Mono" panose="020B0609020000020004" pitchFamily="49" charset="0"/>
              </a:rPr>
              <a:t> Width</a:t>
            </a:r>
            <a:r>
              <a:rPr lang="es-DO" sz="900" dirty="0">
                <a:solidFill>
                  <a:srgbClr val="0000FF"/>
                </a:solidFill>
                <a:highlight>
                  <a:srgbClr val="FFFFFF"/>
                </a:highlight>
                <a:latin typeface="Cascadia Mono" panose="020B0609020000020004" pitchFamily="49" charset="0"/>
              </a:rPr>
              <a:t>="*" /&gt;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ColumnDefinition</a:t>
            </a:r>
            <a:r>
              <a:rPr lang="es-DO" sz="900" dirty="0">
                <a:solidFill>
                  <a:srgbClr val="FF0000"/>
                </a:solidFill>
                <a:highlight>
                  <a:srgbClr val="FFFFFF"/>
                </a:highlight>
                <a:latin typeface="Cascadia Mono" panose="020B0609020000020004" pitchFamily="49" charset="0"/>
              </a:rPr>
              <a:t> Width</a:t>
            </a:r>
            <a:r>
              <a:rPr lang="es-DO" sz="900" dirty="0">
                <a:solidFill>
                  <a:srgbClr val="0000FF"/>
                </a:solidFill>
                <a:highlight>
                  <a:srgbClr val="FFFFFF"/>
                </a:highlight>
                <a:latin typeface="Cascadia Mono" panose="020B0609020000020004" pitchFamily="49" charset="0"/>
              </a:rPr>
              <a:t>="*" /&gt;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ColumnDefinition</a:t>
            </a:r>
            <a:r>
              <a:rPr lang="es-DO" sz="900" dirty="0">
                <a:solidFill>
                  <a:srgbClr val="FF0000"/>
                </a:solidFill>
                <a:highlight>
                  <a:srgbClr val="FFFFFF"/>
                </a:highlight>
                <a:latin typeface="Cascadia Mono" panose="020B0609020000020004" pitchFamily="49" charset="0"/>
              </a:rPr>
              <a:t> Width</a:t>
            </a:r>
            <a:r>
              <a:rPr lang="es-DO" sz="900" dirty="0">
                <a:solidFill>
                  <a:srgbClr val="0000FF"/>
                </a:solidFill>
                <a:highlight>
                  <a:srgbClr val="FFFFFF"/>
                </a:highlight>
                <a:latin typeface="Cascadia Mono" panose="020B0609020000020004" pitchFamily="49" charset="0"/>
              </a:rPr>
              <a:t>="*" /&gt;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ColumnDefinition</a:t>
            </a:r>
            <a:r>
              <a:rPr lang="es-DO" sz="900" dirty="0">
                <a:solidFill>
                  <a:srgbClr val="FF0000"/>
                </a:solidFill>
                <a:highlight>
                  <a:srgbClr val="FFFFFF"/>
                </a:highlight>
                <a:latin typeface="Cascadia Mono" panose="020B0609020000020004" pitchFamily="49" charset="0"/>
              </a:rPr>
              <a:t> Width</a:t>
            </a:r>
            <a:r>
              <a:rPr lang="es-DO" sz="900" dirty="0">
                <a:solidFill>
                  <a:srgbClr val="0000FF"/>
                </a:solidFill>
                <a:highlight>
                  <a:srgbClr val="FFFFFF"/>
                </a:highlight>
                <a:latin typeface="Cascadia Mono" panose="020B0609020000020004" pitchFamily="49" charset="0"/>
              </a:rPr>
              <a:t>="*" /&gt;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ColumnDefinition</a:t>
            </a:r>
            <a:r>
              <a:rPr lang="es-DO" sz="900" dirty="0">
                <a:solidFill>
                  <a:srgbClr val="FF0000"/>
                </a:solidFill>
                <a:highlight>
                  <a:srgbClr val="FFFFFF"/>
                </a:highlight>
                <a:latin typeface="Cascadia Mono" panose="020B0609020000020004" pitchFamily="49" charset="0"/>
              </a:rPr>
              <a:t> Width</a:t>
            </a:r>
            <a:r>
              <a:rPr lang="es-DO" sz="900" dirty="0">
                <a:solidFill>
                  <a:srgbClr val="0000FF"/>
                </a:solidFill>
                <a:highlight>
                  <a:srgbClr val="FFFFFF"/>
                </a:highlight>
                <a:latin typeface="Cascadia Mono" panose="020B0609020000020004" pitchFamily="49" charset="0"/>
              </a:rPr>
              <a:t>="*" /&gt;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Grid.ColumnDefinitions</a:t>
            </a:r>
            <a:r>
              <a:rPr lang="es-DO" sz="900" dirty="0">
                <a:solidFill>
                  <a:srgbClr val="0000FF"/>
                </a:solidFill>
                <a:highlight>
                  <a:srgbClr val="FFFFFF"/>
                </a:highlight>
                <a:latin typeface="Cascadia Mono" panose="020B0609020000020004" pitchFamily="49" charset="0"/>
              </a:rPr>
              <a:t>&gt;</a:t>
            </a:r>
          </a:p>
          <a:p>
            <a:endParaRPr lang="es-DO" sz="900" dirty="0">
              <a:solidFill>
                <a:srgbClr val="0000FF"/>
              </a:solidFill>
              <a:highlight>
                <a:srgbClr val="FFFFFF"/>
              </a:highlight>
              <a:latin typeface="Cascadia Mono" panose="020B0609020000020004" pitchFamily="49" charset="0"/>
            </a:endParaRP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Button</a:t>
            </a:r>
            <a:r>
              <a:rPr lang="es-DO" sz="900" dirty="0">
                <a:solidFill>
                  <a:srgbClr val="FF0000"/>
                </a:solidFill>
                <a:highlight>
                  <a:srgbClr val="FFFFFF"/>
                </a:highlight>
                <a:latin typeface="Cascadia Mono" panose="020B0609020000020004" pitchFamily="49" charset="0"/>
              </a:rPr>
              <a:t> Grid.Column</a:t>
            </a:r>
            <a:r>
              <a:rPr lang="es-DO" sz="900" dirty="0">
                <a:solidFill>
                  <a:srgbClr val="0000FF"/>
                </a:solidFill>
                <a:highlight>
                  <a:srgbClr val="FFFFFF"/>
                </a:highlight>
                <a:latin typeface="Cascadia Mono" panose="020B0609020000020004" pitchFamily="49" charset="0"/>
              </a:rPr>
              <a:t>="0"</a:t>
            </a:r>
            <a:r>
              <a:rPr lang="es-DO" sz="900" dirty="0">
                <a:solidFill>
                  <a:srgbClr val="FF0000"/>
                </a:solidFill>
                <a:highlight>
                  <a:srgbClr val="FFFFFF"/>
                </a:highlight>
                <a:latin typeface="Cascadia Mono" panose="020B0609020000020004" pitchFamily="49" charset="0"/>
              </a:rPr>
              <a:t> BackgroundColor</a:t>
            </a:r>
            <a:r>
              <a:rPr lang="es-DO" sz="900" dirty="0">
                <a:solidFill>
                  <a:srgbClr val="0000FF"/>
                </a:solidFill>
                <a:highlight>
                  <a:srgbClr val="FFFFFF"/>
                </a:highlight>
                <a:latin typeface="Cascadia Mono" panose="020B0609020000020004" pitchFamily="49" charset="0"/>
              </a:rPr>
              <a:t>="#f5f6fa"</a:t>
            </a:r>
            <a:r>
              <a:rPr lang="es-DO" sz="900" dirty="0">
                <a:solidFill>
                  <a:srgbClr val="FF0000"/>
                </a:solidFill>
                <a:highlight>
                  <a:srgbClr val="FFFFFF"/>
                </a:highlight>
                <a:latin typeface="Cascadia Mono" panose="020B0609020000020004" pitchFamily="49" charset="0"/>
              </a:rPr>
              <a:t> ImageSource</a:t>
            </a:r>
            <a:r>
              <a:rPr lang="es-DO" sz="900" dirty="0">
                <a:solidFill>
                  <a:srgbClr val="0000FF"/>
                </a:solidFill>
                <a:highlight>
                  <a:srgbClr val="FFFFFF"/>
                </a:highlight>
                <a:latin typeface="Cascadia Mono" panose="020B0609020000020004" pitchFamily="49" charset="0"/>
              </a:rPr>
              <a:t>="youtube.png"</a:t>
            </a:r>
            <a:r>
              <a:rPr lang="es-DO" sz="900" dirty="0">
                <a:solidFill>
                  <a:srgbClr val="FF0000"/>
                </a:solidFill>
                <a:highlight>
                  <a:srgbClr val="FFFFFF"/>
                </a:highlight>
                <a:latin typeface="Cascadia Mono" panose="020B0609020000020004" pitchFamily="49" charset="0"/>
              </a:rPr>
              <a:t> HeightRequest</a:t>
            </a:r>
            <a:r>
              <a:rPr lang="es-DO" sz="900" dirty="0">
                <a:solidFill>
                  <a:srgbClr val="0000FF"/>
                </a:solidFill>
                <a:highlight>
                  <a:srgbClr val="FFFFFF"/>
                </a:highlight>
                <a:latin typeface="Cascadia Mono" panose="020B0609020000020004" pitchFamily="49" charset="0"/>
              </a:rPr>
              <a:t>="90"</a:t>
            </a:r>
            <a:r>
              <a:rPr lang="es-DO" sz="900" dirty="0">
                <a:solidFill>
                  <a:srgbClr val="FF0000"/>
                </a:solidFill>
                <a:highlight>
                  <a:srgbClr val="FFFFFF"/>
                </a:highlight>
                <a:latin typeface="Cascadia Mono" panose="020B0609020000020004" pitchFamily="49" charset="0"/>
              </a:rPr>
              <a:t> WidthRequest</a:t>
            </a:r>
            <a:r>
              <a:rPr lang="es-DO" sz="900" dirty="0">
                <a:solidFill>
                  <a:srgbClr val="0000FF"/>
                </a:solidFill>
                <a:highlight>
                  <a:srgbClr val="FFFFFF"/>
                </a:highlight>
                <a:latin typeface="Cascadia Mono" panose="020B0609020000020004" pitchFamily="49" charset="0"/>
              </a:rPr>
              <a:t>="90"</a:t>
            </a:r>
            <a:r>
              <a:rPr lang="es-DO" sz="900" dirty="0">
                <a:solidFill>
                  <a:srgbClr val="FF0000"/>
                </a:solidFill>
                <a:highlight>
                  <a:srgbClr val="FFFFFF"/>
                </a:highlight>
                <a:latin typeface="Cascadia Mono" panose="020B0609020000020004" pitchFamily="49" charset="0"/>
              </a:rPr>
              <a:t> x</a:t>
            </a:r>
            <a:r>
              <a:rPr lang="es-DO" sz="900" dirty="0">
                <a:solidFill>
                  <a:srgbClr val="0000FF"/>
                </a:solidFill>
                <a:highlight>
                  <a:srgbClr val="FFFFFF"/>
                </a:highlight>
                <a:latin typeface="Cascadia Mono" panose="020B0609020000020004" pitchFamily="49" charset="0"/>
              </a:rPr>
              <a:t>:</a:t>
            </a:r>
            <a:r>
              <a:rPr lang="es-DO" sz="900" dirty="0">
                <a:solidFill>
                  <a:srgbClr val="FF0000"/>
                </a:solidFill>
                <a:highlight>
                  <a:srgbClr val="FFFFFF"/>
                </a:highlight>
                <a:latin typeface="Cascadia Mono" panose="020B0609020000020004" pitchFamily="49" charset="0"/>
              </a:rPr>
              <a:t>Name</a:t>
            </a:r>
            <a:r>
              <a:rPr lang="es-DO" sz="900" dirty="0">
                <a:solidFill>
                  <a:srgbClr val="0000FF"/>
                </a:solidFill>
                <a:highlight>
                  <a:srgbClr val="FFFFFF"/>
                </a:highlight>
                <a:latin typeface="Cascadia Mono" panose="020B0609020000020004" pitchFamily="49" charset="0"/>
              </a:rPr>
              <a:t>="btnVerYoutube" /&gt;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Button</a:t>
            </a:r>
            <a:r>
              <a:rPr lang="es-DO" sz="900" dirty="0">
                <a:solidFill>
                  <a:srgbClr val="FF0000"/>
                </a:solidFill>
                <a:highlight>
                  <a:srgbClr val="FFFFFF"/>
                </a:highlight>
                <a:latin typeface="Cascadia Mono" panose="020B0609020000020004" pitchFamily="49" charset="0"/>
              </a:rPr>
              <a:t> Grid.Column</a:t>
            </a:r>
            <a:r>
              <a:rPr lang="es-DO" sz="900" dirty="0">
                <a:solidFill>
                  <a:srgbClr val="0000FF"/>
                </a:solidFill>
                <a:highlight>
                  <a:srgbClr val="FFFFFF"/>
                </a:highlight>
                <a:latin typeface="Cascadia Mono" panose="020B0609020000020004" pitchFamily="49" charset="0"/>
              </a:rPr>
              <a:t>="1"</a:t>
            </a:r>
            <a:r>
              <a:rPr lang="es-DO" sz="900" dirty="0">
                <a:solidFill>
                  <a:srgbClr val="FF0000"/>
                </a:solidFill>
                <a:highlight>
                  <a:srgbClr val="FFFFFF"/>
                </a:highlight>
                <a:latin typeface="Cascadia Mono" panose="020B0609020000020004" pitchFamily="49" charset="0"/>
              </a:rPr>
              <a:t> BackgroundColor</a:t>
            </a:r>
            <a:r>
              <a:rPr lang="es-DO" sz="900" dirty="0">
                <a:solidFill>
                  <a:srgbClr val="0000FF"/>
                </a:solidFill>
                <a:highlight>
                  <a:srgbClr val="FFFFFF"/>
                </a:highlight>
                <a:latin typeface="Cascadia Mono" panose="020B0609020000020004" pitchFamily="49" charset="0"/>
              </a:rPr>
              <a:t>="#f5f6fa"</a:t>
            </a:r>
            <a:r>
              <a:rPr lang="es-DO" sz="900" dirty="0">
                <a:solidFill>
                  <a:srgbClr val="FF0000"/>
                </a:solidFill>
                <a:highlight>
                  <a:srgbClr val="FFFFFF"/>
                </a:highlight>
                <a:latin typeface="Cascadia Mono" panose="020B0609020000020004" pitchFamily="49" charset="0"/>
              </a:rPr>
              <a:t> ImageSource</a:t>
            </a:r>
            <a:r>
              <a:rPr lang="es-DO" sz="900" dirty="0">
                <a:solidFill>
                  <a:srgbClr val="0000FF"/>
                </a:solidFill>
                <a:highlight>
                  <a:srgbClr val="FFFFFF"/>
                </a:highlight>
                <a:latin typeface="Cascadia Mono" panose="020B0609020000020004" pitchFamily="49" charset="0"/>
              </a:rPr>
              <a:t>="linkedin.png"</a:t>
            </a:r>
            <a:r>
              <a:rPr lang="es-DO" sz="900" dirty="0">
                <a:solidFill>
                  <a:srgbClr val="FF0000"/>
                </a:solidFill>
                <a:highlight>
                  <a:srgbClr val="FFFFFF"/>
                </a:highlight>
                <a:latin typeface="Cascadia Mono" panose="020B0609020000020004" pitchFamily="49" charset="0"/>
              </a:rPr>
              <a:t> HeightRequest</a:t>
            </a:r>
            <a:r>
              <a:rPr lang="es-DO" sz="900" dirty="0">
                <a:solidFill>
                  <a:srgbClr val="0000FF"/>
                </a:solidFill>
                <a:highlight>
                  <a:srgbClr val="FFFFFF"/>
                </a:highlight>
                <a:latin typeface="Cascadia Mono" panose="020B0609020000020004" pitchFamily="49" charset="0"/>
              </a:rPr>
              <a:t>="90"</a:t>
            </a:r>
            <a:r>
              <a:rPr lang="es-DO" sz="900" dirty="0">
                <a:solidFill>
                  <a:srgbClr val="FF0000"/>
                </a:solidFill>
                <a:highlight>
                  <a:srgbClr val="FFFFFF"/>
                </a:highlight>
                <a:latin typeface="Cascadia Mono" panose="020B0609020000020004" pitchFamily="49" charset="0"/>
              </a:rPr>
              <a:t> WidthRequest</a:t>
            </a:r>
            <a:r>
              <a:rPr lang="es-DO" sz="900" dirty="0">
                <a:solidFill>
                  <a:srgbClr val="0000FF"/>
                </a:solidFill>
                <a:highlight>
                  <a:srgbClr val="FFFFFF"/>
                </a:highlight>
                <a:latin typeface="Cascadia Mono" panose="020B0609020000020004" pitchFamily="49" charset="0"/>
              </a:rPr>
              <a:t>="90"</a:t>
            </a:r>
            <a:r>
              <a:rPr lang="es-DO" sz="900" dirty="0">
                <a:solidFill>
                  <a:srgbClr val="FF0000"/>
                </a:solidFill>
                <a:highlight>
                  <a:srgbClr val="FFFFFF"/>
                </a:highlight>
                <a:latin typeface="Cascadia Mono" panose="020B0609020000020004" pitchFamily="49" charset="0"/>
              </a:rPr>
              <a:t> x</a:t>
            </a:r>
            <a:r>
              <a:rPr lang="es-DO" sz="900" dirty="0">
                <a:solidFill>
                  <a:srgbClr val="0000FF"/>
                </a:solidFill>
                <a:highlight>
                  <a:srgbClr val="FFFFFF"/>
                </a:highlight>
                <a:latin typeface="Cascadia Mono" panose="020B0609020000020004" pitchFamily="49" charset="0"/>
              </a:rPr>
              <a:t>:</a:t>
            </a:r>
            <a:r>
              <a:rPr lang="es-DO" sz="900" dirty="0">
                <a:solidFill>
                  <a:srgbClr val="FF0000"/>
                </a:solidFill>
                <a:highlight>
                  <a:srgbClr val="FFFFFF"/>
                </a:highlight>
                <a:latin typeface="Cascadia Mono" panose="020B0609020000020004" pitchFamily="49" charset="0"/>
              </a:rPr>
              <a:t>Name</a:t>
            </a:r>
            <a:r>
              <a:rPr lang="es-DO" sz="900" dirty="0">
                <a:solidFill>
                  <a:srgbClr val="0000FF"/>
                </a:solidFill>
                <a:highlight>
                  <a:srgbClr val="FFFFFF"/>
                </a:highlight>
                <a:latin typeface="Cascadia Mono" panose="020B0609020000020004" pitchFamily="49" charset="0"/>
              </a:rPr>
              <a:t>="btnVerlinkedin" /&gt;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Button</a:t>
            </a:r>
            <a:r>
              <a:rPr lang="es-DO" sz="900" dirty="0">
                <a:solidFill>
                  <a:srgbClr val="FF0000"/>
                </a:solidFill>
                <a:highlight>
                  <a:srgbClr val="FFFFFF"/>
                </a:highlight>
                <a:latin typeface="Cascadia Mono" panose="020B0609020000020004" pitchFamily="49" charset="0"/>
              </a:rPr>
              <a:t> Grid.Column</a:t>
            </a:r>
            <a:r>
              <a:rPr lang="es-DO" sz="900" dirty="0">
                <a:solidFill>
                  <a:srgbClr val="0000FF"/>
                </a:solidFill>
                <a:highlight>
                  <a:srgbClr val="FFFFFF"/>
                </a:highlight>
                <a:latin typeface="Cascadia Mono" panose="020B0609020000020004" pitchFamily="49" charset="0"/>
              </a:rPr>
              <a:t>="2"</a:t>
            </a:r>
            <a:r>
              <a:rPr lang="es-DO" sz="900" dirty="0">
                <a:solidFill>
                  <a:srgbClr val="FF0000"/>
                </a:solidFill>
                <a:highlight>
                  <a:srgbClr val="FFFFFF"/>
                </a:highlight>
                <a:latin typeface="Cascadia Mono" panose="020B0609020000020004" pitchFamily="49" charset="0"/>
              </a:rPr>
              <a:t> BackgroundColor</a:t>
            </a:r>
            <a:r>
              <a:rPr lang="es-DO" sz="900" dirty="0">
                <a:solidFill>
                  <a:srgbClr val="0000FF"/>
                </a:solidFill>
                <a:highlight>
                  <a:srgbClr val="FFFFFF"/>
                </a:highlight>
                <a:latin typeface="Cascadia Mono" panose="020B0609020000020004" pitchFamily="49" charset="0"/>
              </a:rPr>
              <a:t>="#f5f6fa"</a:t>
            </a:r>
            <a:r>
              <a:rPr lang="es-DO" sz="900" dirty="0">
                <a:solidFill>
                  <a:srgbClr val="FF0000"/>
                </a:solidFill>
                <a:highlight>
                  <a:srgbClr val="FFFFFF"/>
                </a:highlight>
                <a:latin typeface="Cascadia Mono" panose="020B0609020000020004" pitchFamily="49" charset="0"/>
              </a:rPr>
              <a:t> ImageSource</a:t>
            </a:r>
            <a:r>
              <a:rPr lang="es-DO" sz="900" dirty="0">
                <a:solidFill>
                  <a:srgbClr val="0000FF"/>
                </a:solidFill>
                <a:highlight>
                  <a:srgbClr val="FFFFFF"/>
                </a:highlight>
                <a:latin typeface="Cascadia Mono" panose="020B0609020000020004" pitchFamily="49" charset="0"/>
              </a:rPr>
              <a:t>="twitter.png"</a:t>
            </a:r>
            <a:r>
              <a:rPr lang="es-DO" sz="900" dirty="0">
                <a:solidFill>
                  <a:srgbClr val="FF0000"/>
                </a:solidFill>
                <a:highlight>
                  <a:srgbClr val="FFFFFF"/>
                </a:highlight>
                <a:latin typeface="Cascadia Mono" panose="020B0609020000020004" pitchFamily="49" charset="0"/>
              </a:rPr>
              <a:t> HeightRequest</a:t>
            </a:r>
            <a:r>
              <a:rPr lang="es-DO" sz="900" dirty="0">
                <a:solidFill>
                  <a:srgbClr val="0000FF"/>
                </a:solidFill>
                <a:highlight>
                  <a:srgbClr val="FFFFFF"/>
                </a:highlight>
                <a:latin typeface="Cascadia Mono" panose="020B0609020000020004" pitchFamily="49" charset="0"/>
              </a:rPr>
              <a:t>="90"</a:t>
            </a:r>
            <a:r>
              <a:rPr lang="es-DO" sz="900" dirty="0">
                <a:solidFill>
                  <a:srgbClr val="FF0000"/>
                </a:solidFill>
                <a:highlight>
                  <a:srgbClr val="FFFFFF"/>
                </a:highlight>
                <a:latin typeface="Cascadia Mono" panose="020B0609020000020004" pitchFamily="49" charset="0"/>
              </a:rPr>
              <a:t> WidthRequest</a:t>
            </a:r>
            <a:r>
              <a:rPr lang="es-DO" sz="900" dirty="0">
                <a:solidFill>
                  <a:srgbClr val="0000FF"/>
                </a:solidFill>
                <a:highlight>
                  <a:srgbClr val="FFFFFF"/>
                </a:highlight>
                <a:latin typeface="Cascadia Mono" panose="020B0609020000020004" pitchFamily="49" charset="0"/>
              </a:rPr>
              <a:t>="90"</a:t>
            </a:r>
            <a:r>
              <a:rPr lang="es-DO" sz="900" dirty="0">
                <a:solidFill>
                  <a:srgbClr val="FF0000"/>
                </a:solidFill>
                <a:highlight>
                  <a:srgbClr val="FFFFFF"/>
                </a:highlight>
                <a:latin typeface="Cascadia Mono" panose="020B0609020000020004" pitchFamily="49" charset="0"/>
              </a:rPr>
              <a:t> x</a:t>
            </a:r>
            <a:r>
              <a:rPr lang="es-DO" sz="900" dirty="0">
                <a:solidFill>
                  <a:srgbClr val="0000FF"/>
                </a:solidFill>
                <a:highlight>
                  <a:srgbClr val="FFFFFF"/>
                </a:highlight>
                <a:latin typeface="Cascadia Mono" panose="020B0609020000020004" pitchFamily="49" charset="0"/>
              </a:rPr>
              <a:t>:</a:t>
            </a:r>
            <a:r>
              <a:rPr lang="es-DO" sz="900" dirty="0">
                <a:solidFill>
                  <a:srgbClr val="FF0000"/>
                </a:solidFill>
                <a:highlight>
                  <a:srgbClr val="FFFFFF"/>
                </a:highlight>
                <a:latin typeface="Cascadia Mono" panose="020B0609020000020004" pitchFamily="49" charset="0"/>
              </a:rPr>
              <a:t>Name</a:t>
            </a:r>
            <a:r>
              <a:rPr lang="es-DO" sz="900" dirty="0">
                <a:solidFill>
                  <a:srgbClr val="0000FF"/>
                </a:solidFill>
                <a:highlight>
                  <a:srgbClr val="FFFFFF"/>
                </a:highlight>
                <a:latin typeface="Cascadia Mono" panose="020B0609020000020004" pitchFamily="49" charset="0"/>
              </a:rPr>
              <a:t>="btnVerTwitter" /&gt;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Button</a:t>
            </a:r>
            <a:r>
              <a:rPr lang="es-DO" sz="900" dirty="0">
                <a:solidFill>
                  <a:srgbClr val="FF0000"/>
                </a:solidFill>
                <a:highlight>
                  <a:srgbClr val="FFFFFF"/>
                </a:highlight>
                <a:latin typeface="Cascadia Mono" panose="020B0609020000020004" pitchFamily="49" charset="0"/>
              </a:rPr>
              <a:t> Grid.Column</a:t>
            </a:r>
            <a:r>
              <a:rPr lang="es-DO" sz="900" dirty="0">
                <a:solidFill>
                  <a:srgbClr val="0000FF"/>
                </a:solidFill>
                <a:highlight>
                  <a:srgbClr val="FFFFFF"/>
                </a:highlight>
                <a:latin typeface="Cascadia Mono" panose="020B0609020000020004" pitchFamily="49" charset="0"/>
              </a:rPr>
              <a:t>="3"</a:t>
            </a:r>
            <a:r>
              <a:rPr lang="es-DO" sz="900" dirty="0">
                <a:solidFill>
                  <a:srgbClr val="FF0000"/>
                </a:solidFill>
                <a:highlight>
                  <a:srgbClr val="FFFFFF"/>
                </a:highlight>
                <a:latin typeface="Cascadia Mono" panose="020B0609020000020004" pitchFamily="49" charset="0"/>
              </a:rPr>
              <a:t> BackgroundColor</a:t>
            </a:r>
            <a:r>
              <a:rPr lang="es-DO" sz="900" dirty="0">
                <a:solidFill>
                  <a:srgbClr val="0000FF"/>
                </a:solidFill>
                <a:highlight>
                  <a:srgbClr val="FFFFFF"/>
                </a:highlight>
                <a:latin typeface="Cascadia Mono" panose="020B0609020000020004" pitchFamily="49" charset="0"/>
              </a:rPr>
              <a:t>="#f5f6fa"</a:t>
            </a:r>
            <a:r>
              <a:rPr lang="es-DO" sz="900" dirty="0">
                <a:solidFill>
                  <a:srgbClr val="FF0000"/>
                </a:solidFill>
                <a:highlight>
                  <a:srgbClr val="FFFFFF"/>
                </a:highlight>
                <a:latin typeface="Cascadia Mono" panose="020B0609020000020004" pitchFamily="49" charset="0"/>
              </a:rPr>
              <a:t> ImageSource</a:t>
            </a:r>
            <a:r>
              <a:rPr lang="es-DO" sz="900" dirty="0">
                <a:solidFill>
                  <a:srgbClr val="0000FF"/>
                </a:solidFill>
                <a:highlight>
                  <a:srgbClr val="FFFFFF"/>
                </a:highlight>
                <a:latin typeface="Cascadia Mono" panose="020B0609020000020004" pitchFamily="49" charset="0"/>
              </a:rPr>
              <a:t>="instagram.png"</a:t>
            </a:r>
            <a:r>
              <a:rPr lang="es-DO" sz="900" dirty="0">
                <a:solidFill>
                  <a:srgbClr val="FF0000"/>
                </a:solidFill>
                <a:highlight>
                  <a:srgbClr val="FFFFFF"/>
                </a:highlight>
                <a:latin typeface="Cascadia Mono" panose="020B0609020000020004" pitchFamily="49" charset="0"/>
              </a:rPr>
              <a:t> HeightRequest</a:t>
            </a:r>
            <a:r>
              <a:rPr lang="es-DO" sz="900" dirty="0">
                <a:solidFill>
                  <a:srgbClr val="0000FF"/>
                </a:solidFill>
                <a:highlight>
                  <a:srgbClr val="FFFFFF"/>
                </a:highlight>
                <a:latin typeface="Cascadia Mono" panose="020B0609020000020004" pitchFamily="49" charset="0"/>
              </a:rPr>
              <a:t>="90"</a:t>
            </a:r>
            <a:r>
              <a:rPr lang="es-DO" sz="900" dirty="0">
                <a:solidFill>
                  <a:srgbClr val="FF0000"/>
                </a:solidFill>
                <a:highlight>
                  <a:srgbClr val="FFFFFF"/>
                </a:highlight>
                <a:latin typeface="Cascadia Mono" panose="020B0609020000020004" pitchFamily="49" charset="0"/>
              </a:rPr>
              <a:t> WidthRequest</a:t>
            </a:r>
            <a:r>
              <a:rPr lang="es-DO" sz="900" dirty="0">
                <a:solidFill>
                  <a:srgbClr val="0000FF"/>
                </a:solidFill>
                <a:highlight>
                  <a:srgbClr val="FFFFFF"/>
                </a:highlight>
                <a:latin typeface="Cascadia Mono" panose="020B0609020000020004" pitchFamily="49" charset="0"/>
              </a:rPr>
              <a:t>="90"</a:t>
            </a:r>
            <a:r>
              <a:rPr lang="es-DO" sz="900" dirty="0">
                <a:solidFill>
                  <a:srgbClr val="FF0000"/>
                </a:solidFill>
                <a:highlight>
                  <a:srgbClr val="FFFFFF"/>
                </a:highlight>
                <a:latin typeface="Cascadia Mono" panose="020B0609020000020004" pitchFamily="49" charset="0"/>
              </a:rPr>
              <a:t> x</a:t>
            </a:r>
            <a:r>
              <a:rPr lang="es-DO" sz="900" dirty="0">
                <a:solidFill>
                  <a:srgbClr val="0000FF"/>
                </a:solidFill>
                <a:highlight>
                  <a:srgbClr val="FFFFFF"/>
                </a:highlight>
                <a:latin typeface="Cascadia Mono" panose="020B0609020000020004" pitchFamily="49" charset="0"/>
              </a:rPr>
              <a:t>:</a:t>
            </a:r>
            <a:r>
              <a:rPr lang="es-DO" sz="900" dirty="0">
                <a:solidFill>
                  <a:srgbClr val="FF0000"/>
                </a:solidFill>
                <a:highlight>
                  <a:srgbClr val="FFFFFF"/>
                </a:highlight>
                <a:latin typeface="Cascadia Mono" panose="020B0609020000020004" pitchFamily="49" charset="0"/>
              </a:rPr>
              <a:t>Name</a:t>
            </a:r>
            <a:r>
              <a:rPr lang="es-DO" sz="900" dirty="0">
                <a:solidFill>
                  <a:srgbClr val="0000FF"/>
                </a:solidFill>
                <a:highlight>
                  <a:srgbClr val="FFFFFF"/>
                </a:highlight>
                <a:latin typeface="Cascadia Mono" panose="020B0609020000020004" pitchFamily="49" charset="0"/>
              </a:rPr>
              <a:t>="btnVerInstagrams" /&gt;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Button</a:t>
            </a:r>
            <a:r>
              <a:rPr lang="es-DO" sz="900" dirty="0">
                <a:solidFill>
                  <a:srgbClr val="FF0000"/>
                </a:solidFill>
                <a:highlight>
                  <a:srgbClr val="FFFFFF"/>
                </a:highlight>
                <a:latin typeface="Cascadia Mono" panose="020B0609020000020004" pitchFamily="49" charset="0"/>
              </a:rPr>
              <a:t> Grid.Column</a:t>
            </a:r>
            <a:r>
              <a:rPr lang="es-DO" sz="900" dirty="0">
                <a:solidFill>
                  <a:srgbClr val="0000FF"/>
                </a:solidFill>
                <a:highlight>
                  <a:srgbClr val="FFFFFF"/>
                </a:highlight>
                <a:latin typeface="Cascadia Mono" panose="020B0609020000020004" pitchFamily="49" charset="0"/>
              </a:rPr>
              <a:t>="4"</a:t>
            </a:r>
            <a:r>
              <a:rPr lang="es-DO" sz="900" dirty="0">
                <a:solidFill>
                  <a:srgbClr val="FF0000"/>
                </a:solidFill>
                <a:highlight>
                  <a:srgbClr val="FFFFFF"/>
                </a:highlight>
                <a:latin typeface="Cascadia Mono" panose="020B0609020000020004" pitchFamily="49" charset="0"/>
              </a:rPr>
              <a:t> BackgroundColor</a:t>
            </a:r>
            <a:r>
              <a:rPr lang="es-DO" sz="900" dirty="0">
                <a:solidFill>
                  <a:srgbClr val="0000FF"/>
                </a:solidFill>
                <a:highlight>
                  <a:srgbClr val="FFFFFF"/>
                </a:highlight>
                <a:latin typeface="Cascadia Mono" panose="020B0609020000020004" pitchFamily="49" charset="0"/>
              </a:rPr>
              <a:t>="#f5f6fa"</a:t>
            </a:r>
            <a:r>
              <a:rPr lang="es-DO" sz="900" dirty="0">
                <a:solidFill>
                  <a:srgbClr val="FF0000"/>
                </a:solidFill>
                <a:highlight>
                  <a:srgbClr val="FFFFFF"/>
                </a:highlight>
                <a:latin typeface="Cascadia Mono" panose="020B0609020000020004" pitchFamily="49" charset="0"/>
              </a:rPr>
              <a:t> ImageSource</a:t>
            </a:r>
            <a:r>
              <a:rPr lang="es-DO" sz="900" dirty="0">
                <a:solidFill>
                  <a:srgbClr val="0000FF"/>
                </a:solidFill>
                <a:highlight>
                  <a:srgbClr val="FFFFFF"/>
                </a:highlight>
                <a:latin typeface="Cascadia Mono" panose="020B0609020000020004" pitchFamily="49" charset="0"/>
              </a:rPr>
              <a:t>="facebook.png"</a:t>
            </a:r>
            <a:r>
              <a:rPr lang="es-DO" sz="900" dirty="0">
                <a:solidFill>
                  <a:srgbClr val="FF0000"/>
                </a:solidFill>
                <a:highlight>
                  <a:srgbClr val="FFFFFF"/>
                </a:highlight>
                <a:latin typeface="Cascadia Mono" panose="020B0609020000020004" pitchFamily="49" charset="0"/>
              </a:rPr>
              <a:t> HeightRequest</a:t>
            </a:r>
            <a:r>
              <a:rPr lang="es-DO" sz="900" dirty="0">
                <a:solidFill>
                  <a:srgbClr val="0000FF"/>
                </a:solidFill>
                <a:highlight>
                  <a:srgbClr val="FFFFFF"/>
                </a:highlight>
                <a:latin typeface="Cascadia Mono" panose="020B0609020000020004" pitchFamily="49" charset="0"/>
              </a:rPr>
              <a:t>="90"</a:t>
            </a:r>
            <a:r>
              <a:rPr lang="es-DO" sz="900" dirty="0">
                <a:solidFill>
                  <a:srgbClr val="FF0000"/>
                </a:solidFill>
                <a:highlight>
                  <a:srgbClr val="FFFFFF"/>
                </a:highlight>
                <a:latin typeface="Cascadia Mono" panose="020B0609020000020004" pitchFamily="49" charset="0"/>
              </a:rPr>
              <a:t> WidthRequest</a:t>
            </a:r>
            <a:r>
              <a:rPr lang="es-DO" sz="900" dirty="0">
                <a:solidFill>
                  <a:srgbClr val="0000FF"/>
                </a:solidFill>
                <a:highlight>
                  <a:srgbClr val="FFFFFF"/>
                </a:highlight>
                <a:latin typeface="Cascadia Mono" panose="020B0609020000020004" pitchFamily="49" charset="0"/>
              </a:rPr>
              <a:t>="90"</a:t>
            </a:r>
            <a:r>
              <a:rPr lang="es-DO" sz="900" dirty="0">
                <a:solidFill>
                  <a:srgbClr val="FF0000"/>
                </a:solidFill>
                <a:highlight>
                  <a:srgbClr val="FFFFFF"/>
                </a:highlight>
                <a:latin typeface="Cascadia Mono" panose="020B0609020000020004" pitchFamily="49" charset="0"/>
              </a:rPr>
              <a:t> x</a:t>
            </a:r>
            <a:r>
              <a:rPr lang="es-DO" sz="900" dirty="0">
                <a:solidFill>
                  <a:srgbClr val="0000FF"/>
                </a:solidFill>
                <a:highlight>
                  <a:srgbClr val="FFFFFF"/>
                </a:highlight>
                <a:latin typeface="Cascadia Mono" panose="020B0609020000020004" pitchFamily="49" charset="0"/>
              </a:rPr>
              <a:t>:</a:t>
            </a:r>
            <a:r>
              <a:rPr lang="es-DO" sz="900" dirty="0">
                <a:solidFill>
                  <a:srgbClr val="FF0000"/>
                </a:solidFill>
                <a:highlight>
                  <a:srgbClr val="FFFFFF"/>
                </a:highlight>
                <a:latin typeface="Cascadia Mono" panose="020B0609020000020004" pitchFamily="49" charset="0"/>
              </a:rPr>
              <a:t>Name</a:t>
            </a:r>
            <a:r>
              <a:rPr lang="es-DO" sz="900" dirty="0">
                <a:solidFill>
                  <a:srgbClr val="0000FF"/>
                </a:solidFill>
                <a:highlight>
                  <a:srgbClr val="FFFFFF"/>
                </a:highlight>
                <a:latin typeface="Cascadia Mono" panose="020B0609020000020004" pitchFamily="49" charset="0"/>
              </a:rPr>
              <a:t>="btnVerFacebook" /&gt;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Grid</a:t>
            </a:r>
            <a:r>
              <a:rPr lang="es-DO" sz="900" dirty="0">
                <a:solidFill>
                  <a:srgbClr val="0000FF"/>
                </a:solidFill>
                <a:highlight>
                  <a:srgbClr val="FFFFFF"/>
                </a:highlight>
                <a:latin typeface="Cascadia Mono" panose="020B0609020000020004" pitchFamily="49" charset="0"/>
              </a:rPr>
              <a:t>&gt;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&lt;/</a:t>
            </a:r>
            <a:r>
              <a:rPr lang="es-DO" sz="900" dirty="0">
                <a:solidFill>
                  <a:srgbClr val="A31515"/>
                </a:solidFill>
                <a:highlight>
                  <a:srgbClr val="FFFFFF"/>
                </a:highlight>
                <a:latin typeface="Cascadia Mono" panose="020B0609020000020004" pitchFamily="49" charset="0"/>
              </a:rPr>
              <a:t>StackLayout</a:t>
            </a:r>
            <a:r>
              <a:rPr lang="es-DO" sz="900" dirty="0">
                <a:solidFill>
                  <a:srgbClr val="0000FF"/>
                </a:solidFill>
                <a:highlight>
                  <a:srgbClr val="FFFFFF"/>
                </a:highlight>
                <a:latin typeface="Cascadia Mono" panose="020B0609020000020004" pitchFamily="49" charset="0"/>
              </a:rPr>
              <a:t>&gt;</a:t>
            </a:r>
            <a:endParaRPr lang="es-DO" sz="900" dirty="0"/>
          </a:p>
        </p:txBody>
      </p:sp>
      <p:sp>
        <p:nvSpPr>
          <p:cNvPr id="8" name="CuadroTexto 7">
            <a:extLst>
              <a:ext uri="{FF2B5EF4-FFF2-40B4-BE49-F238E27FC236}">
                <a16:creationId xmlns:a16="http://schemas.microsoft.com/office/drawing/2014/main" id="{365043B8-EC12-4F3C-B78E-9042200904F4}"/>
              </a:ext>
            </a:extLst>
          </p:cNvPr>
          <p:cNvSpPr txBox="1"/>
          <p:nvPr/>
        </p:nvSpPr>
        <p:spPr>
          <a:xfrm>
            <a:off x="420414" y="4523771"/>
            <a:ext cx="11645462" cy="1477328"/>
          </a:xfrm>
          <a:prstGeom prst="rect">
            <a:avLst/>
          </a:prstGeom>
          <a:noFill/>
        </p:spPr>
        <p:txBody>
          <a:bodyPr wrap="square">
            <a:spAutoFit/>
          </a:bodyPr>
          <a:lstStyle/>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&lt;</a:t>
            </a:r>
            <a:r>
              <a:rPr lang="en-US" sz="1000" dirty="0">
                <a:solidFill>
                  <a:srgbClr val="A31515"/>
                </a:solidFill>
                <a:highlight>
                  <a:srgbClr val="FFFFFF"/>
                </a:highlight>
                <a:latin typeface="Cascadia Mono" panose="020B0609020000020004" pitchFamily="49" charset="0"/>
              </a:rPr>
              <a:t>StackLayout</a:t>
            </a:r>
            <a:r>
              <a:rPr lang="en-US" sz="1000" dirty="0">
                <a:solidFill>
                  <a:srgbClr val="FF0000"/>
                </a:solidFill>
                <a:highlight>
                  <a:srgbClr val="FFFFFF"/>
                </a:highlight>
                <a:latin typeface="Cascadia Mono" panose="020B0609020000020004" pitchFamily="49" charset="0"/>
              </a:rPr>
              <a:t> Orientation</a:t>
            </a:r>
            <a:r>
              <a:rPr lang="en-US" sz="1000" dirty="0">
                <a:solidFill>
                  <a:srgbClr val="0000FF"/>
                </a:solidFill>
                <a:highlight>
                  <a:srgbClr val="FFFFFF"/>
                </a:highlight>
                <a:latin typeface="Cascadia Mono" panose="020B0609020000020004" pitchFamily="49" charset="0"/>
              </a:rPr>
              <a:t>="Vertical"</a:t>
            </a:r>
            <a:r>
              <a:rPr lang="en-US" sz="1000" dirty="0">
                <a:solidFill>
                  <a:srgbClr val="FF0000"/>
                </a:solidFill>
                <a:highlight>
                  <a:srgbClr val="FFFFFF"/>
                </a:highlight>
                <a:latin typeface="Cascadia Mono" panose="020B0609020000020004" pitchFamily="49" charset="0"/>
              </a:rPr>
              <a:t> HeightRequest</a:t>
            </a:r>
            <a:r>
              <a:rPr lang="en-US" sz="1000" dirty="0">
                <a:solidFill>
                  <a:srgbClr val="0000FF"/>
                </a:solidFill>
                <a:highlight>
                  <a:srgbClr val="FFFFFF"/>
                </a:highlight>
                <a:latin typeface="Cascadia Mono" panose="020B0609020000020004" pitchFamily="49" charset="0"/>
              </a:rPr>
              <a:t>="80"</a:t>
            </a:r>
            <a:r>
              <a:rPr lang="en-US" sz="1000" dirty="0">
                <a:solidFill>
                  <a:srgbClr val="FF0000"/>
                </a:solidFill>
                <a:highlight>
                  <a:srgbClr val="FFFFFF"/>
                </a:highlight>
                <a:latin typeface="Cascadia Mono" panose="020B0609020000020004" pitchFamily="49" charset="0"/>
              </a:rPr>
              <a:t> BackgroundColor</a:t>
            </a:r>
            <a:r>
              <a:rPr lang="en-US" sz="1000" dirty="0">
                <a:solidFill>
                  <a:srgbClr val="0000FF"/>
                </a:solidFill>
                <a:highlight>
                  <a:srgbClr val="FFFFFF"/>
                </a:highlight>
                <a:latin typeface="Cascadia Mono" panose="020B0609020000020004" pitchFamily="49" charset="0"/>
              </a:rPr>
              <a:t>="#f5f6fa"</a:t>
            </a:r>
            <a:r>
              <a:rPr lang="en-US" sz="1000" dirty="0">
                <a:solidFill>
                  <a:srgbClr val="FF0000"/>
                </a:solidFill>
                <a:highlight>
                  <a:srgbClr val="FFFFFF"/>
                </a:highlight>
                <a:latin typeface="Cascadia Mono" panose="020B0609020000020004" pitchFamily="49" charset="0"/>
              </a:rPr>
              <a:t> Padding</a:t>
            </a:r>
            <a:r>
              <a:rPr lang="en-US" sz="1000" dirty="0">
                <a:solidFill>
                  <a:srgbClr val="0000FF"/>
                </a:solidFill>
                <a:highlight>
                  <a:srgbClr val="FFFFFF"/>
                </a:highlight>
                <a:latin typeface="Cascadia Mono" panose="020B0609020000020004" pitchFamily="49" charset="0"/>
              </a:rPr>
              <a:t>="2"&gt;</a:t>
            </a:r>
          </a:p>
          <a:p>
            <a:r>
              <a:rPr lang="es-DO" sz="1000" dirty="0">
                <a:solidFill>
                  <a:srgbClr val="000000"/>
                </a:solidFill>
                <a:highlight>
                  <a:srgbClr val="FFFFFF"/>
                </a:highlight>
                <a:latin typeface="Cascadia Mono" panose="020B0609020000020004" pitchFamily="49" charset="0"/>
              </a:rPr>
              <a:t>      </a:t>
            </a:r>
            <a:r>
              <a:rPr lang="es-DO" sz="1000" dirty="0">
                <a:solidFill>
                  <a:srgbClr val="0000FF"/>
                </a:solidFill>
                <a:highlight>
                  <a:srgbClr val="FFFFFF"/>
                </a:highlight>
                <a:latin typeface="Cascadia Mono" panose="020B0609020000020004" pitchFamily="49" charset="0"/>
              </a:rPr>
              <a:t>&lt;</a:t>
            </a:r>
            <a:r>
              <a:rPr lang="es-DO" sz="1000" dirty="0">
                <a:solidFill>
                  <a:srgbClr val="A31515"/>
                </a:solidFill>
                <a:highlight>
                  <a:srgbClr val="FFFFFF"/>
                </a:highlight>
                <a:latin typeface="Cascadia Mono" panose="020B0609020000020004" pitchFamily="49" charset="0"/>
              </a:rPr>
              <a:t>StackLayout</a:t>
            </a:r>
            <a:r>
              <a:rPr lang="es-DO" sz="1000" dirty="0">
                <a:solidFill>
                  <a:srgbClr val="FF0000"/>
                </a:solidFill>
                <a:highlight>
                  <a:srgbClr val="FFFFFF"/>
                </a:highlight>
                <a:latin typeface="Cascadia Mono" panose="020B0609020000020004" pitchFamily="49" charset="0"/>
              </a:rPr>
              <a:t> Spacing</a:t>
            </a:r>
            <a:r>
              <a:rPr lang="es-DO" sz="1000" dirty="0">
                <a:solidFill>
                  <a:srgbClr val="0000FF"/>
                </a:solidFill>
                <a:highlight>
                  <a:srgbClr val="FFFFFF"/>
                </a:highlight>
                <a:latin typeface="Cascadia Mono" panose="020B0609020000020004" pitchFamily="49" charset="0"/>
              </a:rPr>
              <a:t>="0"</a:t>
            </a:r>
            <a:r>
              <a:rPr lang="es-DO" sz="1000" dirty="0">
                <a:solidFill>
                  <a:srgbClr val="FF0000"/>
                </a:solidFill>
                <a:highlight>
                  <a:srgbClr val="FFFFFF"/>
                </a:highlight>
                <a:latin typeface="Cascadia Mono" panose="020B0609020000020004" pitchFamily="49" charset="0"/>
              </a:rPr>
              <a:t> BackgroundColor</a:t>
            </a:r>
            <a:r>
              <a:rPr lang="es-DO" sz="1000" dirty="0">
                <a:solidFill>
                  <a:srgbClr val="0000FF"/>
                </a:solidFill>
                <a:highlight>
                  <a:srgbClr val="FFFFFF"/>
                </a:highlight>
                <a:latin typeface="Cascadia Mono" panose="020B0609020000020004" pitchFamily="49" charset="0"/>
              </a:rPr>
              <a:t>="#f5f6fa"</a:t>
            </a:r>
            <a:r>
              <a:rPr lang="es-DO" sz="1000" dirty="0">
                <a:solidFill>
                  <a:srgbClr val="FF0000"/>
                </a:solidFill>
                <a:highlight>
                  <a:srgbClr val="FFFFFF"/>
                </a:highlight>
                <a:latin typeface="Cascadia Mono" panose="020B0609020000020004" pitchFamily="49" charset="0"/>
              </a:rPr>
              <a:t> Orientation</a:t>
            </a:r>
            <a:r>
              <a:rPr lang="es-DO" sz="1000" dirty="0">
                <a:solidFill>
                  <a:srgbClr val="0000FF"/>
                </a:solidFill>
                <a:highlight>
                  <a:srgbClr val="FFFFFF"/>
                </a:highlight>
                <a:latin typeface="Cascadia Mono" panose="020B0609020000020004" pitchFamily="49" charset="0"/>
              </a:rPr>
              <a:t>="Horizontal"</a:t>
            </a:r>
            <a:r>
              <a:rPr lang="es-DO" sz="1000" dirty="0">
                <a:solidFill>
                  <a:srgbClr val="FF0000"/>
                </a:solidFill>
                <a:highlight>
                  <a:srgbClr val="FFFFFF"/>
                </a:highlight>
                <a:latin typeface="Cascadia Mono" panose="020B0609020000020004" pitchFamily="49" charset="0"/>
              </a:rPr>
              <a:t> HorizontalOptions</a:t>
            </a:r>
            <a:r>
              <a:rPr lang="es-DO" sz="1000" dirty="0">
                <a:solidFill>
                  <a:srgbClr val="0000FF"/>
                </a:solidFill>
                <a:highlight>
                  <a:srgbClr val="FFFFFF"/>
                </a:highlight>
                <a:latin typeface="Cascadia Mono" panose="020B0609020000020004" pitchFamily="49" charset="0"/>
              </a:rPr>
              <a:t>="FillAndExpand"</a:t>
            </a:r>
            <a:r>
              <a:rPr lang="es-DO" sz="1000" dirty="0">
                <a:solidFill>
                  <a:srgbClr val="FF0000"/>
                </a:solidFill>
                <a:highlight>
                  <a:srgbClr val="FFFFFF"/>
                </a:highlight>
                <a:latin typeface="Cascadia Mono" panose="020B0609020000020004" pitchFamily="49" charset="0"/>
              </a:rPr>
              <a:t> VerticalOptions</a:t>
            </a:r>
            <a:r>
              <a:rPr lang="es-DO" sz="1000" dirty="0">
                <a:solidFill>
                  <a:srgbClr val="0000FF"/>
                </a:solidFill>
                <a:highlight>
                  <a:srgbClr val="FFFFFF"/>
                </a:highlight>
                <a:latin typeface="Cascadia Mono" panose="020B0609020000020004" pitchFamily="49" charset="0"/>
              </a:rPr>
              <a:t>="FillAndExpand"&gt;</a:t>
            </a:r>
          </a:p>
          <a:p>
            <a:r>
              <a:rPr lang="es-DO" sz="1000" dirty="0">
                <a:solidFill>
                  <a:srgbClr val="000000"/>
                </a:solidFill>
                <a:highlight>
                  <a:srgbClr val="FFFFFF"/>
                </a:highlight>
                <a:latin typeface="Cascadia Mono" panose="020B0609020000020004" pitchFamily="49" charset="0"/>
              </a:rPr>
              <a:t>          </a:t>
            </a:r>
            <a:r>
              <a:rPr lang="es-DO" sz="1000" dirty="0">
                <a:solidFill>
                  <a:srgbClr val="0000FF"/>
                </a:solidFill>
                <a:highlight>
                  <a:srgbClr val="FFFFFF"/>
                </a:highlight>
                <a:latin typeface="Cascadia Mono" panose="020B0609020000020004" pitchFamily="49" charset="0"/>
              </a:rPr>
              <a:t>&lt;</a:t>
            </a:r>
            <a:r>
              <a:rPr lang="es-DO" sz="1000" dirty="0">
                <a:solidFill>
                  <a:srgbClr val="A31515"/>
                </a:solidFill>
                <a:highlight>
                  <a:srgbClr val="FFFFFF"/>
                </a:highlight>
                <a:latin typeface="Cascadia Mono" panose="020B0609020000020004" pitchFamily="49" charset="0"/>
              </a:rPr>
              <a:t>ImageButton</a:t>
            </a:r>
            <a:r>
              <a:rPr lang="es-DO" sz="1000" dirty="0">
                <a:solidFill>
                  <a:srgbClr val="FF0000"/>
                </a:solidFill>
                <a:highlight>
                  <a:srgbClr val="FFFFFF"/>
                </a:highlight>
                <a:latin typeface="Cascadia Mono" panose="020B0609020000020004" pitchFamily="49" charset="0"/>
              </a:rPr>
              <a:t> Source</a:t>
            </a:r>
            <a:r>
              <a:rPr lang="es-DO" sz="1000" dirty="0">
                <a:solidFill>
                  <a:srgbClr val="0000FF"/>
                </a:solidFill>
                <a:highlight>
                  <a:srgbClr val="FFFFFF"/>
                </a:highlight>
                <a:latin typeface="Cascadia Mono" panose="020B0609020000020004" pitchFamily="49" charset="0"/>
              </a:rPr>
              <a:t>="youtube.png"</a:t>
            </a:r>
            <a:r>
              <a:rPr lang="es-DO" sz="1000" dirty="0">
                <a:solidFill>
                  <a:srgbClr val="FF0000"/>
                </a:solidFill>
                <a:highlight>
                  <a:srgbClr val="FFFFFF"/>
                </a:highlight>
                <a:latin typeface="Cascadia Mono" panose="020B0609020000020004" pitchFamily="49" charset="0"/>
              </a:rPr>
              <a:t> HeightRequest</a:t>
            </a:r>
            <a:r>
              <a:rPr lang="es-DO" sz="1000" dirty="0">
                <a:solidFill>
                  <a:srgbClr val="0000FF"/>
                </a:solidFill>
                <a:highlight>
                  <a:srgbClr val="FFFFFF"/>
                </a:highlight>
                <a:latin typeface="Cascadia Mono" panose="020B0609020000020004" pitchFamily="49" charset="0"/>
              </a:rPr>
              <a:t>="70"</a:t>
            </a:r>
            <a:r>
              <a:rPr lang="es-DO" sz="1000" dirty="0">
                <a:solidFill>
                  <a:srgbClr val="FF0000"/>
                </a:solidFill>
                <a:highlight>
                  <a:srgbClr val="FFFFFF"/>
                </a:highlight>
                <a:latin typeface="Cascadia Mono" panose="020B0609020000020004" pitchFamily="49" charset="0"/>
              </a:rPr>
              <a:t> WidthRequest</a:t>
            </a:r>
            <a:r>
              <a:rPr lang="es-DO" sz="1000" dirty="0">
                <a:solidFill>
                  <a:srgbClr val="0000FF"/>
                </a:solidFill>
                <a:highlight>
                  <a:srgbClr val="FFFFFF"/>
                </a:highlight>
                <a:latin typeface="Cascadia Mono" panose="020B0609020000020004" pitchFamily="49" charset="0"/>
              </a:rPr>
              <a:t>="80"</a:t>
            </a:r>
            <a:r>
              <a:rPr lang="es-DO" sz="1000" dirty="0">
                <a:solidFill>
                  <a:srgbClr val="FF0000"/>
                </a:solidFill>
                <a:highlight>
                  <a:srgbClr val="FFFFFF"/>
                </a:highlight>
                <a:latin typeface="Cascadia Mono" panose="020B0609020000020004" pitchFamily="49" charset="0"/>
              </a:rPr>
              <a:t> BackgroundColor</a:t>
            </a:r>
            <a:r>
              <a:rPr lang="es-DO" sz="1000" dirty="0">
                <a:solidFill>
                  <a:srgbClr val="0000FF"/>
                </a:solidFill>
                <a:highlight>
                  <a:srgbClr val="FFFFFF"/>
                </a:highlight>
                <a:latin typeface="Cascadia Mono" panose="020B0609020000020004" pitchFamily="49" charset="0"/>
              </a:rPr>
              <a:t>="Transparent"</a:t>
            </a:r>
            <a:r>
              <a:rPr lang="es-DO" sz="1000" dirty="0">
                <a:solidFill>
                  <a:srgbClr val="000000"/>
                </a:solidFill>
                <a:highlight>
                  <a:srgbClr val="FFFFFF"/>
                </a:highlight>
                <a:latin typeface="Cascadia Mono" panose="020B0609020000020004" pitchFamily="49" charset="0"/>
              </a:rPr>
              <a:t> </a:t>
            </a:r>
            <a:r>
              <a:rPr lang="es-DO" sz="1000" dirty="0">
                <a:solidFill>
                  <a:srgbClr val="FF0000"/>
                </a:solidFill>
                <a:highlight>
                  <a:srgbClr val="FFFFFF"/>
                </a:highlight>
                <a:latin typeface="Cascadia Mono" panose="020B0609020000020004" pitchFamily="49" charset="0"/>
              </a:rPr>
              <a:t> x</a:t>
            </a:r>
            <a:r>
              <a:rPr lang="es-DO" sz="1000" dirty="0">
                <a:solidFill>
                  <a:srgbClr val="0000FF"/>
                </a:solidFill>
                <a:highlight>
                  <a:srgbClr val="FFFFFF"/>
                </a:highlight>
                <a:latin typeface="Cascadia Mono" panose="020B0609020000020004" pitchFamily="49" charset="0"/>
              </a:rPr>
              <a:t>:</a:t>
            </a:r>
            <a:r>
              <a:rPr lang="es-DO" sz="1000" dirty="0">
                <a:solidFill>
                  <a:srgbClr val="FF0000"/>
                </a:solidFill>
                <a:highlight>
                  <a:srgbClr val="FFFFFF"/>
                </a:highlight>
                <a:latin typeface="Cascadia Mono" panose="020B0609020000020004" pitchFamily="49" charset="0"/>
              </a:rPr>
              <a:t>Name</a:t>
            </a:r>
            <a:r>
              <a:rPr lang="es-DO" sz="1000" dirty="0">
                <a:solidFill>
                  <a:srgbClr val="0000FF"/>
                </a:solidFill>
                <a:highlight>
                  <a:srgbClr val="FFFFFF"/>
                </a:highlight>
                <a:latin typeface="Cascadia Mono" panose="020B0609020000020004" pitchFamily="49" charset="0"/>
              </a:rPr>
              <a:t>="btnVerYoutube" /&gt;</a:t>
            </a:r>
          </a:p>
          <a:p>
            <a:r>
              <a:rPr lang="es-DO" sz="1000" dirty="0">
                <a:solidFill>
                  <a:srgbClr val="000000"/>
                </a:solidFill>
                <a:highlight>
                  <a:srgbClr val="FFFFFF"/>
                </a:highlight>
                <a:latin typeface="Cascadia Mono" panose="020B0609020000020004" pitchFamily="49" charset="0"/>
              </a:rPr>
              <a:t>          </a:t>
            </a:r>
            <a:r>
              <a:rPr lang="es-DO" sz="1000" dirty="0">
                <a:solidFill>
                  <a:srgbClr val="0000FF"/>
                </a:solidFill>
                <a:highlight>
                  <a:srgbClr val="FFFFFF"/>
                </a:highlight>
                <a:latin typeface="Cascadia Mono" panose="020B0609020000020004" pitchFamily="49" charset="0"/>
              </a:rPr>
              <a:t>&lt;</a:t>
            </a:r>
            <a:r>
              <a:rPr lang="es-DO" sz="1000" dirty="0">
                <a:solidFill>
                  <a:srgbClr val="A31515"/>
                </a:solidFill>
                <a:highlight>
                  <a:srgbClr val="FFFFFF"/>
                </a:highlight>
                <a:latin typeface="Cascadia Mono" panose="020B0609020000020004" pitchFamily="49" charset="0"/>
              </a:rPr>
              <a:t>ImageButton</a:t>
            </a:r>
            <a:r>
              <a:rPr lang="es-DO" sz="1000" dirty="0">
                <a:solidFill>
                  <a:srgbClr val="FF0000"/>
                </a:solidFill>
                <a:highlight>
                  <a:srgbClr val="FFFFFF"/>
                </a:highlight>
                <a:latin typeface="Cascadia Mono" panose="020B0609020000020004" pitchFamily="49" charset="0"/>
              </a:rPr>
              <a:t> Source</a:t>
            </a:r>
            <a:r>
              <a:rPr lang="es-DO" sz="1000" dirty="0">
                <a:solidFill>
                  <a:srgbClr val="0000FF"/>
                </a:solidFill>
                <a:highlight>
                  <a:srgbClr val="FFFFFF"/>
                </a:highlight>
                <a:latin typeface="Cascadia Mono" panose="020B0609020000020004" pitchFamily="49" charset="0"/>
              </a:rPr>
              <a:t>="linkedin.png"</a:t>
            </a:r>
            <a:r>
              <a:rPr lang="es-DO" sz="1000" dirty="0">
                <a:solidFill>
                  <a:srgbClr val="FF0000"/>
                </a:solidFill>
                <a:highlight>
                  <a:srgbClr val="FFFFFF"/>
                </a:highlight>
                <a:latin typeface="Cascadia Mono" panose="020B0609020000020004" pitchFamily="49" charset="0"/>
              </a:rPr>
              <a:t> HeightRequest</a:t>
            </a:r>
            <a:r>
              <a:rPr lang="es-DO" sz="1000" dirty="0">
                <a:solidFill>
                  <a:srgbClr val="0000FF"/>
                </a:solidFill>
                <a:highlight>
                  <a:srgbClr val="FFFFFF"/>
                </a:highlight>
                <a:latin typeface="Cascadia Mono" panose="020B0609020000020004" pitchFamily="49" charset="0"/>
              </a:rPr>
              <a:t>="70"</a:t>
            </a:r>
            <a:r>
              <a:rPr lang="es-DO" sz="1000" dirty="0">
                <a:solidFill>
                  <a:srgbClr val="FF0000"/>
                </a:solidFill>
                <a:highlight>
                  <a:srgbClr val="FFFFFF"/>
                </a:highlight>
                <a:latin typeface="Cascadia Mono" panose="020B0609020000020004" pitchFamily="49" charset="0"/>
              </a:rPr>
              <a:t> WidthRequest</a:t>
            </a:r>
            <a:r>
              <a:rPr lang="es-DO" sz="1000" dirty="0">
                <a:solidFill>
                  <a:srgbClr val="0000FF"/>
                </a:solidFill>
                <a:highlight>
                  <a:srgbClr val="FFFFFF"/>
                </a:highlight>
                <a:latin typeface="Cascadia Mono" panose="020B0609020000020004" pitchFamily="49" charset="0"/>
              </a:rPr>
              <a:t>="80"</a:t>
            </a:r>
            <a:r>
              <a:rPr lang="es-DO" sz="1000" dirty="0">
                <a:solidFill>
                  <a:srgbClr val="FF0000"/>
                </a:solidFill>
                <a:highlight>
                  <a:srgbClr val="FFFFFF"/>
                </a:highlight>
                <a:latin typeface="Cascadia Mono" panose="020B0609020000020004" pitchFamily="49" charset="0"/>
              </a:rPr>
              <a:t> BackgroundColor</a:t>
            </a:r>
            <a:r>
              <a:rPr lang="es-DO" sz="1000" dirty="0">
                <a:solidFill>
                  <a:srgbClr val="0000FF"/>
                </a:solidFill>
                <a:highlight>
                  <a:srgbClr val="FFFFFF"/>
                </a:highlight>
                <a:latin typeface="Cascadia Mono" panose="020B0609020000020004" pitchFamily="49" charset="0"/>
              </a:rPr>
              <a:t>="Transparent"</a:t>
            </a:r>
            <a:r>
              <a:rPr lang="es-DO" sz="1000" dirty="0">
                <a:solidFill>
                  <a:srgbClr val="FF0000"/>
                </a:solidFill>
                <a:highlight>
                  <a:srgbClr val="FFFFFF"/>
                </a:highlight>
                <a:latin typeface="Cascadia Mono" panose="020B0609020000020004" pitchFamily="49" charset="0"/>
              </a:rPr>
              <a:t> x</a:t>
            </a:r>
            <a:r>
              <a:rPr lang="es-DO" sz="1000" dirty="0">
                <a:solidFill>
                  <a:srgbClr val="0000FF"/>
                </a:solidFill>
                <a:highlight>
                  <a:srgbClr val="FFFFFF"/>
                </a:highlight>
                <a:latin typeface="Cascadia Mono" panose="020B0609020000020004" pitchFamily="49" charset="0"/>
              </a:rPr>
              <a:t>:</a:t>
            </a:r>
            <a:r>
              <a:rPr lang="es-DO" sz="1000" dirty="0">
                <a:solidFill>
                  <a:srgbClr val="FF0000"/>
                </a:solidFill>
                <a:highlight>
                  <a:srgbClr val="FFFFFF"/>
                </a:highlight>
                <a:latin typeface="Cascadia Mono" panose="020B0609020000020004" pitchFamily="49" charset="0"/>
              </a:rPr>
              <a:t>Name</a:t>
            </a:r>
            <a:r>
              <a:rPr lang="es-DO" sz="1000" dirty="0">
                <a:solidFill>
                  <a:srgbClr val="0000FF"/>
                </a:solidFill>
                <a:highlight>
                  <a:srgbClr val="FFFFFF"/>
                </a:highlight>
                <a:latin typeface="Cascadia Mono" panose="020B0609020000020004" pitchFamily="49" charset="0"/>
              </a:rPr>
              <a:t>="btnVerlinkedin" /&gt;</a:t>
            </a:r>
          </a:p>
          <a:p>
            <a:r>
              <a:rPr lang="es-DO" sz="1000" dirty="0">
                <a:solidFill>
                  <a:srgbClr val="000000"/>
                </a:solidFill>
                <a:highlight>
                  <a:srgbClr val="FFFFFF"/>
                </a:highlight>
                <a:latin typeface="Cascadia Mono" panose="020B0609020000020004" pitchFamily="49" charset="0"/>
              </a:rPr>
              <a:t>          </a:t>
            </a:r>
            <a:r>
              <a:rPr lang="es-DO" sz="1000" dirty="0">
                <a:solidFill>
                  <a:srgbClr val="0000FF"/>
                </a:solidFill>
                <a:highlight>
                  <a:srgbClr val="FFFFFF"/>
                </a:highlight>
                <a:latin typeface="Cascadia Mono" panose="020B0609020000020004" pitchFamily="49" charset="0"/>
              </a:rPr>
              <a:t>&lt;</a:t>
            </a:r>
            <a:r>
              <a:rPr lang="es-DO" sz="1000" dirty="0">
                <a:solidFill>
                  <a:srgbClr val="A31515"/>
                </a:solidFill>
                <a:highlight>
                  <a:srgbClr val="FFFFFF"/>
                </a:highlight>
                <a:latin typeface="Cascadia Mono" panose="020B0609020000020004" pitchFamily="49" charset="0"/>
              </a:rPr>
              <a:t>ImageButton</a:t>
            </a:r>
            <a:r>
              <a:rPr lang="es-DO" sz="1000" dirty="0">
                <a:solidFill>
                  <a:srgbClr val="FF0000"/>
                </a:solidFill>
                <a:highlight>
                  <a:srgbClr val="FFFFFF"/>
                </a:highlight>
                <a:latin typeface="Cascadia Mono" panose="020B0609020000020004" pitchFamily="49" charset="0"/>
              </a:rPr>
              <a:t> Source</a:t>
            </a:r>
            <a:r>
              <a:rPr lang="es-DO" sz="1000" dirty="0">
                <a:solidFill>
                  <a:srgbClr val="0000FF"/>
                </a:solidFill>
                <a:highlight>
                  <a:srgbClr val="FFFFFF"/>
                </a:highlight>
                <a:latin typeface="Cascadia Mono" panose="020B0609020000020004" pitchFamily="49" charset="0"/>
              </a:rPr>
              <a:t>="twitter.png"</a:t>
            </a:r>
            <a:r>
              <a:rPr lang="es-DO" sz="1000" dirty="0">
                <a:solidFill>
                  <a:srgbClr val="FF0000"/>
                </a:solidFill>
                <a:highlight>
                  <a:srgbClr val="FFFFFF"/>
                </a:highlight>
                <a:latin typeface="Cascadia Mono" panose="020B0609020000020004" pitchFamily="49" charset="0"/>
              </a:rPr>
              <a:t> HeightRequest</a:t>
            </a:r>
            <a:r>
              <a:rPr lang="es-DO" sz="1000" dirty="0">
                <a:solidFill>
                  <a:srgbClr val="0000FF"/>
                </a:solidFill>
                <a:highlight>
                  <a:srgbClr val="FFFFFF"/>
                </a:highlight>
                <a:latin typeface="Cascadia Mono" panose="020B0609020000020004" pitchFamily="49" charset="0"/>
              </a:rPr>
              <a:t>="70"</a:t>
            </a:r>
            <a:r>
              <a:rPr lang="es-DO" sz="1000" dirty="0">
                <a:solidFill>
                  <a:srgbClr val="FF0000"/>
                </a:solidFill>
                <a:highlight>
                  <a:srgbClr val="FFFFFF"/>
                </a:highlight>
                <a:latin typeface="Cascadia Mono" panose="020B0609020000020004" pitchFamily="49" charset="0"/>
              </a:rPr>
              <a:t> WidthRequest</a:t>
            </a:r>
            <a:r>
              <a:rPr lang="es-DO" sz="1000" dirty="0">
                <a:solidFill>
                  <a:srgbClr val="0000FF"/>
                </a:solidFill>
                <a:highlight>
                  <a:srgbClr val="FFFFFF"/>
                </a:highlight>
                <a:latin typeface="Cascadia Mono" panose="020B0609020000020004" pitchFamily="49" charset="0"/>
              </a:rPr>
              <a:t>="80"</a:t>
            </a:r>
            <a:r>
              <a:rPr lang="es-DO" sz="1000" dirty="0">
                <a:solidFill>
                  <a:srgbClr val="FF0000"/>
                </a:solidFill>
                <a:highlight>
                  <a:srgbClr val="FFFFFF"/>
                </a:highlight>
                <a:latin typeface="Cascadia Mono" panose="020B0609020000020004" pitchFamily="49" charset="0"/>
              </a:rPr>
              <a:t> BackgroundColor</a:t>
            </a:r>
            <a:r>
              <a:rPr lang="es-DO" sz="1000" dirty="0">
                <a:solidFill>
                  <a:srgbClr val="0000FF"/>
                </a:solidFill>
                <a:highlight>
                  <a:srgbClr val="FFFFFF"/>
                </a:highlight>
                <a:latin typeface="Cascadia Mono" panose="020B0609020000020004" pitchFamily="49" charset="0"/>
              </a:rPr>
              <a:t>="Transparent"</a:t>
            </a:r>
            <a:r>
              <a:rPr lang="es-DO" sz="1000" dirty="0">
                <a:solidFill>
                  <a:srgbClr val="000000"/>
                </a:solidFill>
                <a:highlight>
                  <a:srgbClr val="FFFFFF"/>
                </a:highlight>
                <a:latin typeface="Cascadia Mono" panose="020B0609020000020004" pitchFamily="49" charset="0"/>
              </a:rPr>
              <a:t> </a:t>
            </a:r>
            <a:r>
              <a:rPr lang="es-DO" sz="1000" dirty="0">
                <a:solidFill>
                  <a:srgbClr val="FF0000"/>
                </a:solidFill>
                <a:highlight>
                  <a:srgbClr val="FFFFFF"/>
                </a:highlight>
                <a:latin typeface="Cascadia Mono" panose="020B0609020000020004" pitchFamily="49" charset="0"/>
              </a:rPr>
              <a:t> x</a:t>
            </a:r>
            <a:r>
              <a:rPr lang="es-DO" sz="1000" dirty="0">
                <a:solidFill>
                  <a:srgbClr val="0000FF"/>
                </a:solidFill>
                <a:highlight>
                  <a:srgbClr val="FFFFFF"/>
                </a:highlight>
                <a:latin typeface="Cascadia Mono" panose="020B0609020000020004" pitchFamily="49" charset="0"/>
              </a:rPr>
              <a:t>:</a:t>
            </a:r>
            <a:r>
              <a:rPr lang="es-DO" sz="1000" dirty="0">
                <a:solidFill>
                  <a:srgbClr val="FF0000"/>
                </a:solidFill>
                <a:highlight>
                  <a:srgbClr val="FFFFFF"/>
                </a:highlight>
                <a:latin typeface="Cascadia Mono" panose="020B0609020000020004" pitchFamily="49" charset="0"/>
              </a:rPr>
              <a:t>Name</a:t>
            </a:r>
            <a:r>
              <a:rPr lang="es-DO" sz="1000" dirty="0">
                <a:solidFill>
                  <a:srgbClr val="0000FF"/>
                </a:solidFill>
                <a:highlight>
                  <a:srgbClr val="FFFFFF"/>
                </a:highlight>
                <a:latin typeface="Cascadia Mono" panose="020B0609020000020004" pitchFamily="49" charset="0"/>
              </a:rPr>
              <a:t>="btnVerTwitter" /&gt;</a:t>
            </a:r>
          </a:p>
          <a:p>
            <a:r>
              <a:rPr lang="es-DO" sz="1000" dirty="0">
                <a:solidFill>
                  <a:srgbClr val="000000"/>
                </a:solidFill>
                <a:highlight>
                  <a:srgbClr val="FFFFFF"/>
                </a:highlight>
                <a:latin typeface="Cascadia Mono" panose="020B0609020000020004" pitchFamily="49" charset="0"/>
              </a:rPr>
              <a:t>          </a:t>
            </a:r>
            <a:r>
              <a:rPr lang="es-DO" sz="1000" dirty="0">
                <a:solidFill>
                  <a:srgbClr val="0000FF"/>
                </a:solidFill>
                <a:highlight>
                  <a:srgbClr val="FFFFFF"/>
                </a:highlight>
                <a:latin typeface="Cascadia Mono" panose="020B0609020000020004" pitchFamily="49" charset="0"/>
              </a:rPr>
              <a:t>&lt;</a:t>
            </a:r>
            <a:r>
              <a:rPr lang="es-DO" sz="1000" dirty="0">
                <a:solidFill>
                  <a:srgbClr val="A31515"/>
                </a:solidFill>
                <a:highlight>
                  <a:srgbClr val="FFFFFF"/>
                </a:highlight>
                <a:latin typeface="Cascadia Mono" panose="020B0609020000020004" pitchFamily="49" charset="0"/>
              </a:rPr>
              <a:t>ImageButton</a:t>
            </a:r>
            <a:r>
              <a:rPr lang="es-DO" sz="1000" dirty="0">
                <a:solidFill>
                  <a:srgbClr val="FF0000"/>
                </a:solidFill>
                <a:highlight>
                  <a:srgbClr val="FFFFFF"/>
                </a:highlight>
                <a:latin typeface="Cascadia Mono" panose="020B0609020000020004" pitchFamily="49" charset="0"/>
              </a:rPr>
              <a:t> Source</a:t>
            </a:r>
            <a:r>
              <a:rPr lang="es-DO" sz="1000" dirty="0">
                <a:solidFill>
                  <a:srgbClr val="0000FF"/>
                </a:solidFill>
                <a:highlight>
                  <a:srgbClr val="FFFFFF"/>
                </a:highlight>
                <a:latin typeface="Cascadia Mono" panose="020B0609020000020004" pitchFamily="49" charset="0"/>
              </a:rPr>
              <a:t>="instagram.png"</a:t>
            </a:r>
            <a:r>
              <a:rPr lang="es-DO" sz="1000" dirty="0">
                <a:solidFill>
                  <a:srgbClr val="FF0000"/>
                </a:solidFill>
                <a:highlight>
                  <a:srgbClr val="FFFFFF"/>
                </a:highlight>
                <a:latin typeface="Cascadia Mono" panose="020B0609020000020004" pitchFamily="49" charset="0"/>
              </a:rPr>
              <a:t> HeightRequest</a:t>
            </a:r>
            <a:r>
              <a:rPr lang="es-DO" sz="1000" dirty="0">
                <a:solidFill>
                  <a:srgbClr val="0000FF"/>
                </a:solidFill>
                <a:highlight>
                  <a:srgbClr val="FFFFFF"/>
                </a:highlight>
                <a:latin typeface="Cascadia Mono" panose="020B0609020000020004" pitchFamily="49" charset="0"/>
              </a:rPr>
              <a:t>="70"</a:t>
            </a:r>
            <a:r>
              <a:rPr lang="es-DO" sz="1000" dirty="0">
                <a:solidFill>
                  <a:srgbClr val="FF0000"/>
                </a:solidFill>
                <a:highlight>
                  <a:srgbClr val="FFFFFF"/>
                </a:highlight>
                <a:latin typeface="Cascadia Mono" panose="020B0609020000020004" pitchFamily="49" charset="0"/>
              </a:rPr>
              <a:t> WidthRequest</a:t>
            </a:r>
            <a:r>
              <a:rPr lang="es-DO" sz="1000" dirty="0">
                <a:solidFill>
                  <a:srgbClr val="0000FF"/>
                </a:solidFill>
                <a:highlight>
                  <a:srgbClr val="FFFFFF"/>
                </a:highlight>
                <a:latin typeface="Cascadia Mono" panose="020B0609020000020004" pitchFamily="49" charset="0"/>
              </a:rPr>
              <a:t>="80"</a:t>
            </a:r>
            <a:r>
              <a:rPr lang="es-DO" sz="1000" dirty="0">
                <a:solidFill>
                  <a:srgbClr val="FF0000"/>
                </a:solidFill>
                <a:highlight>
                  <a:srgbClr val="FFFFFF"/>
                </a:highlight>
                <a:latin typeface="Cascadia Mono" panose="020B0609020000020004" pitchFamily="49" charset="0"/>
              </a:rPr>
              <a:t> BackgroundColor</a:t>
            </a:r>
            <a:r>
              <a:rPr lang="es-DO" sz="1000" dirty="0">
                <a:solidFill>
                  <a:srgbClr val="0000FF"/>
                </a:solidFill>
                <a:highlight>
                  <a:srgbClr val="FFFFFF"/>
                </a:highlight>
                <a:latin typeface="Cascadia Mono" panose="020B0609020000020004" pitchFamily="49" charset="0"/>
              </a:rPr>
              <a:t>="Transparent"</a:t>
            </a:r>
            <a:r>
              <a:rPr lang="es-DO" sz="1000" dirty="0">
                <a:solidFill>
                  <a:srgbClr val="000000"/>
                </a:solidFill>
                <a:highlight>
                  <a:srgbClr val="FFFFFF"/>
                </a:highlight>
                <a:latin typeface="Cascadia Mono" panose="020B0609020000020004" pitchFamily="49" charset="0"/>
              </a:rPr>
              <a:t> </a:t>
            </a:r>
            <a:r>
              <a:rPr lang="es-DO" sz="1000" dirty="0">
                <a:solidFill>
                  <a:srgbClr val="FF0000"/>
                </a:solidFill>
                <a:highlight>
                  <a:srgbClr val="FFFFFF"/>
                </a:highlight>
                <a:latin typeface="Cascadia Mono" panose="020B0609020000020004" pitchFamily="49" charset="0"/>
              </a:rPr>
              <a:t> x</a:t>
            </a:r>
            <a:r>
              <a:rPr lang="es-DO" sz="1000" dirty="0">
                <a:solidFill>
                  <a:srgbClr val="0000FF"/>
                </a:solidFill>
                <a:highlight>
                  <a:srgbClr val="FFFFFF"/>
                </a:highlight>
                <a:latin typeface="Cascadia Mono" panose="020B0609020000020004" pitchFamily="49" charset="0"/>
              </a:rPr>
              <a:t>:</a:t>
            </a:r>
            <a:r>
              <a:rPr lang="es-DO" sz="1000" dirty="0">
                <a:solidFill>
                  <a:srgbClr val="FF0000"/>
                </a:solidFill>
                <a:highlight>
                  <a:srgbClr val="FFFFFF"/>
                </a:highlight>
                <a:latin typeface="Cascadia Mono" panose="020B0609020000020004" pitchFamily="49" charset="0"/>
              </a:rPr>
              <a:t>Name</a:t>
            </a:r>
            <a:r>
              <a:rPr lang="es-DO" sz="1000" dirty="0">
                <a:solidFill>
                  <a:srgbClr val="0000FF"/>
                </a:solidFill>
                <a:highlight>
                  <a:srgbClr val="FFFFFF"/>
                </a:highlight>
                <a:latin typeface="Cascadia Mono" panose="020B0609020000020004" pitchFamily="49" charset="0"/>
              </a:rPr>
              <a:t>="btnVerInstagrams" /&gt;</a:t>
            </a:r>
          </a:p>
          <a:p>
            <a:r>
              <a:rPr lang="es-DO" sz="1000" dirty="0">
                <a:solidFill>
                  <a:srgbClr val="000000"/>
                </a:solidFill>
                <a:highlight>
                  <a:srgbClr val="FFFFFF"/>
                </a:highlight>
                <a:latin typeface="Cascadia Mono" panose="020B0609020000020004" pitchFamily="49" charset="0"/>
              </a:rPr>
              <a:t>          </a:t>
            </a:r>
            <a:r>
              <a:rPr lang="es-DO" sz="1000" dirty="0">
                <a:solidFill>
                  <a:srgbClr val="0000FF"/>
                </a:solidFill>
                <a:highlight>
                  <a:srgbClr val="FFFFFF"/>
                </a:highlight>
                <a:latin typeface="Cascadia Mono" panose="020B0609020000020004" pitchFamily="49" charset="0"/>
              </a:rPr>
              <a:t>&lt;</a:t>
            </a:r>
            <a:r>
              <a:rPr lang="es-DO" sz="1000" dirty="0">
                <a:solidFill>
                  <a:srgbClr val="A31515"/>
                </a:solidFill>
                <a:highlight>
                  <a:srgbClr val="FFFFFF"/>
                </a:highlight>
                <a:latin typeface="Cascadia Mono" panose="020B0609020000020004" pitchFamily="49" charset="0"/>
              </a:rPr>
              <a:t>ImageButton</a:t>
            </a:r>
            <a:r>
              <a:rPr lang="es-DO" sz="1000" dirty="0">
                <a:solidFill>
                  <a:srgbClr val="FF0000"/>
                </a:solidFill>
                <a:highlight>
                  <a:srgbClr val="FFFFFF"/>
                </a:highlight>
                <a:latin typeface="Cascadia Mono" panose="020B0609020000020004" pitchFamily="49" charset="0"/>
              </a:rPr>
              <a:t> Source</a:t>
            </a:r>
            <a:r>
              <a:rPr lang="es-DO" sz="1000" dirty="0">
                <a:solidFill>
                  <a:srgbClr val="0000FF"/>
                </a:solidFill>
                <a:highlight>
                  <a:srgbClr val="FFFFFF"/>
                </a:highlight>
                <a:latin typeface="Cascadia Mono" panose="020B0609020000020004" pitchFamily="49" charset="0"/>
              </a:rPr>
              <a:t>="facebook.png"</a:t>
            </a:r>
            <a:r>
              <a:rPr lang="es-DO" sz="1000" dirty="0">
                <a:solidFill>
                  <a:srgbClr val="FF0000"/>
                </a:solidFill>
                <a:highlight>
                  <a:srgbClr val="FFFFFF"/>
                </a:highlight>
                <a:latin typeface="Cascadia Mono" panose="020B0609020000020004" pitchFamily="49" charset="0"/>
              </a:rPr>
              <a:t> HeightRequest</a:t>
            </a:r>
            <a:r>
              <a:rPr lang="es-DO" sz="1000" dirty="0">
                <a:solidFill>
                  <a:srgbClr val="0000FF"/>
                </a:solidFill>
                <a:highlight>
                  <a:srgbClr val="FFFFFF"/>
                </a:highlight>
                <a:latin typeface="Cascadia Mono" panose="020B0609020000020004" pitchFamily="49" charset="0"/>
              </a:rPr>
              <a:t>="70"</a:t>
            </a:r>
            <a:r>
              <a:rPr lang="es-DO" sz="1000" dirty="0">
                <a:solidFill>
                  <a:srgbClr val="FF0000"/>
                </a:solidFill>
                <a:highlight>
                  <a:srgbClr val="FFFFFF"/>
                </a:highlight>
                <a:latin typeface="Cascadia Mono" panose="020B0609020000020004" pitchFamily="49" charset="0"/>
              </a:rPr>
              <a:t> WidthRequest</a:t>
            </a:r>
            <a:r>
              <a:rPr lang="es-DO" sz="1000" dirty="0">
                <a:solidFill>
                  <a:srgbClr val="0000FF"/>
                </a:solidFill>
                <a:highlight>
                  <a:srgbClr val="FFFFFF"/>
                </a:highlight>
                <a:latin typeface="Cascadia Mono" panose="020B0609020000020004" pitchFamily="49" charset="0"/>
              </a:rPr>
              <a:t>="80"</a:t>
            </a:r>
            <a:r>
              <a:rPr lang="es-DO" sz="1000" dirty="0">
                <a:solidFill>
                  <a:srgbClr val="FF0000"/>
                </a:solidFill>
                <a:highlight>
                  <a:srgbClr val="FFFFFF"/>
                </a:highlight>
                <a:latin typeface="Cascadia Mono" panose="020B0609020000020004" pitchFamily="49" charset="0"/>
              </a:rPr>
              <a:t> BackgroundColor</a:t>
            </a:r>
            <a:r>
              <a:rPr lang="es-DO" sz="1000" dirty="0">
                <a:solidFill>
                  <a:srgbClr val="0000FF"/>
                </a:solidFill>
                <a:highlight>
                  <a:srgbClr val="FFFFFF"/>
                </a:highlight>
                <a:latin typeface="Cascadia Mono" panose="020B0609020000020004" pitchFamily="49" charset="0"/>
              </a:rPr>
              <a:t>="Transparent"</a:t>
            </a:r>
            <a:r>
              <a:rPr lang="es-DO" sz="1000" dirty="0">
                <a:solidFill>
                  <a:srgbClr val="FF0000"/>
                </a:solidFill>
                <a:highlight>
                  <a:srgbClr val="FFFFFF"/>
                </a:highlight>
                <a:latin typeface="Cascadia Mono" panose="020B0609020000020004" pitchFamily="49" charset="0"/>
              </a:rPr>
              <a:t> x</a:t>
            </a:r>
            <a:r>
              <a:rPr lang="es-DO" sz="1000" dirty="0">
                <a:solidFill>
                  <a:srgbClr val="0000FF"/>
                </a:solidFill>
                <a:highlight>
                  <a:srgbClr val="FFFFFF"/>
                </a:highlight>
                <a:latin typeface="Cascadia Mono" panose="020B0609020000020004" pitchFamily="49" charset="0"/>
              </a:rPr>
              <a:t>:</a:t>
            </a:r>
            <a:r>
              <a:rPr lang="es-DO" sz="1000" dirty="0">
                <a:solidFill>
                  <a:srgbClr val="FF0000"/>
                </a:solidFill>
                <a:highlight>
                  <a:srgbClr val="FFFFFF"/>
                </a:highlight>
                <a:latin typeface="Cascadia Mono" panose="020B0609020000020004" pitchFamily="49" charset="0"/>
              </a:rPr>
              <a:t>Name</a:t>
            </a:r>
            <a:r>
              <a:rPr lang="es-DO" sz="1000" dirty="0">
                <a:solidFill>
                  <a:srgbClr val="0000FF"/>
                </a:solidFill>
                <a:highlight>
                  <a:srgbClr val="FFFFFF"/>
                </a:highlight>
                <a:latin typeface="Cascadia Mono" panose="020B0609020000020004" pitchFamily="49" charset="0"/>
              </a:rPr>
              <a:t>="btnVerFacebook" /&gt;</a:t>
            </a:r>
          </a:p>
          <a:p>
            <a:r>
              <a:rPr lang="es-DO" sz="1000" dirty="0">
                <a:solidFill>
                  <a:srgbClr val="000000"/>
                </a:solidFill>
                <a:highlight>
                  <a:srgbClr val="FFFFFF"/>
                </a:highlight>
                <a:latin typeface="Cascadia Mono" panose="020B0609020000020004" pitchFamily="49" charset="0"/>
              </a:rPr>
              <a:t>      </a:t>
            </a:r>
            <a:r>
              <a:rPr lang="es-DO" sz="1000" dirty="0">
                <a:solidFill>
                  <a:srgbClr val="0000FF"/>
                </a:solidFill>
                <a:highlight>
                  <a:srgbClr val="FFFFFF"/>
                </a:highlight>
                <a:latin typeface="Cascadia Mono" panose="020B0609020000020004" pitchFamily="49" charset="0"/>
              </a:rPr>
              <a:t>&lt;/</a:t>
            </a:r>
            <a:r>
              <a:rPr lang="es-DO" sz="1000" dirty="0">
                <a:solidFill>
                  <a:srgbClr val="A31515"/>
                </a:solidFill>
                <a:highlight>
                  <a:srgbClr val="FFFFFF"/>
                </a:highlight>
                <a:latin typeface="Cascadia Mono" panose="020B0609020000020004" pitchFamily="49" charset="0"/>
              </a:rPr>
              <a:t>StackLayout</a:t>
            </a:r>
            <a:r>
              <a:rPr lang="es-DO" sz="1000" dirty="0">
                <a:solidFill>
                  <a:srgbClr val="0000FF"/>
                </a:solidFill>
                <a:highlight>
                  <a:srgbClr val="FFFFFF"/>
                </a:highlight>
                <a:latin typeface="Cascadia Mono" panose="020B0609020000020004" pitchFamily="49" charset="0"/>
              </a:rPr>
              <a:t>&gt;</a:t>
            </a:r>
          </a:p>
          <a:p>
            <a:r>
              <a:rPr lang="es-DO" sz="1000" dirty="0">
                <a:solidFill>
                  <a:srgbClr val="000000"/>
                </a:solidFill>
                <a:highlight>
                  <a:srgbClr val="FFFFFF"/>
                </a:highlight>
                <a:latin typeface="Cascadia Mono" panose="020B0609020000020004" pitchFamily="49" charset="0"/>
              </a:rPr>
              <a:t>  </a:t>
            </a:r>
            <a:r>
              <a:rPr lang="es-DO" sz="1000" dirty="0">
                <a:solidFill>
                  <a:srgbClr val="0000FF"/>
                </a:solidFill>
                <a:highlight>
                  <a:srgbClr val="FFFFFF"/>
                </a:highlight>
                <a:latin typeface="Cascadia Mono" panose="020B0609020000020004" pitchFamily="49" charset="0"/>
              </a:rPr>
              <a:t>&lt;/</a:t>
            </a:r>
            <a:r>
              <a:rPr lang="es-DO" sz="1000" dirty="0">
                <a:solidFill>
                  <a:srgbClr val="A31515"/>
                </a:solidFill>
                <a:highlight>
                  <a:srgbClr val="FFFFFF"/>
                </a:highlight>
                <a:latin typeface="Cascadia Mono" panose="020B0609020000020004" pitchFamily="49" charset="0"/>
              </a:rPr>
              <a:t>StackLayout</a:t>
            </a:r>
            <a:r>
              <a:rPr lang="es-DO" sz="1000" dirty="0">
                <a:solidFill>
                  <a:srgbClr val="0000FF"/>
                </a:solidFill>
                <a:highlight>
                  <a:srgbClr val="FFFFFF"/>
                </a:highlight>
                <a:latin typeface="Cascadia Mono" panose="020B0609020000020004" pitchFamily="49" charset="0"/>
              </a:rPr>
              <a:t>&gt;</a:t>
            </a:r>
            <a:endParaRPr lang="es-DO" sz="1000" dirty="0"/>
          </a:p>
        </p:txBody>
      </p:sp>
    </p:spTree>
    <p:extLst>
      <p:ext uri="{BB962C8B-B14F-4D97-AF65-F5344CB8AC3E}">
        <p14:creationId xmlns:p14="http://schemas.microsoft.com/office/powerpoint/2010/main" val="1531453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70D76C-406B-4CF4-93D4-FB6B0EC37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32" y="209134"/>
            <a:ext cx="5847368" cy="2890384"/>
          </a:xfrm>
          <a:prstGeom prst="rect">
            <a:avLst/>
          </a:prstGeom>
        </p:spPr>
      </p:pic>
      <p:pic>
        <p:nvPicPr>
          <p:cNvPr id="7" name="Picture 6">
            <a:extLst>
              <a:ext uri="{FF2B5EF4-FFF2-40B4-BE49-F238E27FC236}">
                <a16:creationId xmlns:a16="http://schemas.microsoft.com/office/drawing/2014/main" id="{5AFE86DD-9810-4479-90D1-80B8CC53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769" y="3918615"/>
            <a:ext cx="5334744" cy="2457793"/>
          </a:xfrm>
          <a:prstGeom prst="rect">
            <a:avLst/>
          </a:prstGeom>
        </p:spPr>
      </p:pic>
      <p:pic>
        <p:nvPicPr>
          <p:cNvPr id="9" name="Picture 8">
            <a:extLst>
              <a:ext uri="{FF2B5EF4-FFF2-40B4-BE49-F238E27FC236}">
                <a16:creationId xmlns:a16="http://schemas.microsoft.com/office/drawing/2014/main" id="{8BFCC6FD-966B-4A02-9664-6FE1C5B7FC28}"/>
              </a:ext>
            </a:extLst>
          </p:cNvPr>
          <p:cNvPicPr>
            <a:picLocks noChangeAspect="1"/>
          </p:cNvPicPr>
          <p:nvPr/>
        </p:nvPicPr>
        <p:blipFill>
          <a:blip r:embed="rId4"/>
          <a:stretch>
            <a:fillRect/>
          </a:stretch>
        </p:blipFill>
        <p:spPr>
          <a:xfrm>
            <a:off x="9667741" y="12879"/>
            <a:ext cx="2379632" cy="3525739"/>
          </a:xfrm>
          <a:prstGeom prst="rect">
            <a:avLst/>
          </a:prstGeom>
        </p:spPr>
      </p:pic>
      <p:sp>
        <p:nvSpPr>
          <p:cNvPr id="10" name="Arrow: Down 9">
            <a:extLst>
              <a:ext uri="{FF2B5EF4-FFF2-40B4-BE49-F238E27FC236}">
                <a16:creationId xmlns:a16="http://schemas.microsoft.com/office/drawing/2014/main" id="{A03B25D0-23D6-4F18-88C2-9DF78DC27253}"/>
              </a:ext>
            </a:extLst>
          </p:cNvPr>
          <p:cNvSpPr/>
          <p:nvPr/>
        </p:nvSpPr>
        <p:spPr>
          <a:xfrm>
            <a:off x="2524259" y="3099519"/>
            <a:ext cx="321972" cy="236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TextBox 10">
            <a:extLst>
              <a:ext uri="{FF2B5EF4-FFF2-40B4-BE49-F238E27FC236}">
                <a16:creationId xmlns:a16="http://schemas.microsoft.com/office/drawing/2014/main" id="{46FF6A43-40A8-425F-8530-51BE90615EC8}"/>
              </a:ext>
            </a:extLst>
          </p:cNvPr>
          <p:cNvSpPr txBox="1"/>
          <p:nvPr/>
        </p:nvSpPr>
        <p:spPr>
          <a:xfrm>
            <a:off x="154546" y="3965464"/>
            <a:ext cx="6426558" cy="2554545"/>
          </a:xfrm>
          <a:prstGeom prst="rect">
            <a:avLst/>
          </a:prstGeom>
          <a:solidFill>
            <a:srgbClr val="FFC000"/>
          </a:solidFill>
        </p:spPr>
        <p:txBody>
          <a:bodyPr wrap="square" rtlCol="0">
            <a:spAutoFit/>
          </a:bodyPr>
          <a:lstStyle/>
          <a:p>
            <a:pPr algn="just"/>
            <a:r>
              <a:rPr lang="en-US" sz="2000" dirty="0"/>
              <a:t>Si Algunos no tiene esta Libreria, o le da Problemas con la ejecucion, van al Explorador de Soluciones, le dan un click al proyecto compartido derecho, le dan a la opcion Manage NuGet Packages, y alli saldra una Ventana, en la caja de texto de busqueda le dan el nombre: Essentials, y le dan a buscar y luego la seleccionan e instalan, y nuevamente regresan al codigo, y la agregan y corren su proyecto sin pronlemas.</a:t>
            </a:r>
            <a:endParaRPr lang="es-DO" sz="2000" dirty="0"/>
          </a:p>
        </p:txBody>
      </p:sp>
      <p:sp>
        <p:nvSpPr>
          <p:cNvPr id="14" name="Arrow: Right 13">
            <a:extLst>
              <a:ext uri="{FF2B5EF4-FFF2-40B4-BE49-F238E27FC236}">
                <a16:creationId xmlns:a16="http://schemas.microsoft.com/office/drawing/2014/main" id="{D97E1166-90E2-4FFD-9538-59812CA89D1D}"/>
              </a:ext>
            </a:extLst>
          </p:cNvPr>
          <p:cNvSpPr/>
          <p:nvPr/>
        </p:nvSpPr>
        <p:spPr>
          <a:xfrm>
            <a:off x="5718220" y="1468192"/>
            <a:ext cx="862884" cy="476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6" name="Picture 15">
            <a:extLst>
              <a:ext uri="{FF2B5EF4-FFF2-40B4-BE49-F238E27FC236}">
                <a16:creationId xmlns:a16="http://schemas.microsoft.com/office/drawing/2014/main" id="{BFFFC44A-A2C4-419A-A6FB-DD992E8D00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769" y="481592"/>
            <a:ext cx="2010056" cy="2343477"/>
          </a:xfrm>
          <a:prstGeom prst="rect">
            <a:avLst/>
          </a:prstGeom>
        </p:spPr>
      </p:pic>
      <p:sp>
        <p:nvSpPr>
          <p:cNvPr id="18" name="Arrow: Right 17">
            <a:extLst>
              <a:ext uri="{FF2B5EF4-FFF2-40B4-BE49-F238E27FC236}">
                <a16:creationId xmlns:a16="http://schemas.microsoft.com/office/drawing/2014/main" id="{407D044A-836E-4609-B0FE-C6F2327B5337}"/>
              </a:ext>
            </a:extLst>
          </p:cNvPr>
          <p:cNvSpPr/>
          <p:nvPr/>
        </p:nvSpPr>
        <p:spPr>
          <a:xfrm>
            <a:off x="8753341" y="2539662"/>
            <a:ext cx="862884" cy="2854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0" name="Arrow: Down 19">
            <a:extLst>
              <a:ext uri="{FF2B5EF4-FFF2-40B4-BE49-F238E27FC236}">
                <a16:creationId xmlns:a16="http://schemas.microsoft.com/office/drawing/2014/main" id="{9842A240-FD5C-4652-B202-9F5C6E8CDAD8}"/>
              </a:ext>
            </a:extLst>
          </p:cNvPr>
          <p:cNvSpPr/>
          <p:nvPr/>
        </p:nvSpPr>
        <p:spPr>
          <a:xfrm>
            <a:off x="9058140" y="3099962"/>
            <a:ext cx="321972" cy="810914"/>
          </a:xfrm>
          <a:prstGeom prst="downArrow">
            <a:avLst>
              <a:gd name="adj1" fmla="val 50000"/>
              <a:gd name="adj2" fmla="val 51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499201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BB1B9F-7356-42B7-9BD8-BF19306DE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29" y="2017396"/>
            <a:ext cx="2769465" cy="2539871"/>
          </a:xfrm>
          <a:prstGeom prst="rect">
            <a:avLst/>
          </a:prstGeom>
        </p:spPr>
      </p:pic>
      <p:sp>
        <p:nvSpPr>
          <p:cNvPr id="4" name="Rectangle: Rounded Corners 3">
            <a:extLst>
              <a:ext uri="{FF2B5EF4-FFF2-40B4-BE49-F238E27FC236}">
                <a16:creationId xmlns:a16="http://schemas.microsoft.com/office/drawing/2014/main" id="{88FF2785-F2FB-4AFA-B926-91374A1EB3AB}"/>
              </a:ext>
            </a:extLst>
          </p:cNvPr>
          <p:cNvSpPr/>
          <p:nvPr/>
        </p:nvSpPr>
        <p:spPr>
          <a:xfrm>
            <a:off x="991673" y="3606084"/>
            <a:ext cx="2369621" cy="334851"/>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TextBox 4">
            <a:extLst>
              <a:ext uri="{FF2B5EF4-FFF2-40B4-BE49-F238E27FC236}">
                <a16:creationId xmlns:a16="http://schemas.microsoft.com/office/drawing/2014/main" id="{23AFF636-8C89-4129-AF7A-1A3A9A1B5633}"/>
              </a:ext>
            </a:extLst>
          </p:cNvPr>
          <p:cNvSpPr txBox="1"/>
          <p:nvPr/>
        </p:nvSpPr>
        <p:spPr>
          <a:xfrm>
            <a:off x="450762" y="360608"/>
            <a:ext cx="11384924" cy="830997"/>
          </a:xfrm>
          <a:prstGeom prst="rect">
            <a:avLst/>
          </a:prstGeom>
          <a:solidFill>
            <a:srgbClr val="FFC000"/>
          </a:solidFill>
          <a:ln>
            <a:solidFill>
              <a:srgbClr val="FFC000"/>
            </a:solidFill>
          </a:ln>
        </p:spPr>
        <p:txBody>
          <a:bodyPr wrap="square" rtlCol="0">
            <a:spAutoFit/>
          </a:bodyPr>
          <a:lstStyle/>
          <a:p>
            <a:pPr algn="just"/>
            <a:r>
              <a:rPr lang="en-US" sz="2400" dirty="0"/>
              <a:t>Vamos a nuestro Explorador de Soluciones y buscamos ahora nuestro </a:t>
            </a:r>
            <a:r>
              <a:rPr lang="en-US" sz="2400" b="1" dirty="0"/>
              <a:t>MainPage.xaml.cs</a:t>
            </a:r>
            <a:r>
              <a:rPr lang="en-US" sz="2400" dirty="0"/>
              <a:t>, para Codificar la logica en </a:t>
            </a:r>
            <a:r>
              <a:rPr lang="en-US" sz="2400" b="1" dirty="0"/>
              <a:t>C#</a:t>
            </a:r>
            <a:r>
              <a:rPr lang="en-US" sz="2400" dirty="0"/>
              <a:t>.</a:t>
            </a:r>
            <a:endParaRPr lang="es-DO" sz="2400" dirty="0"/>
          </a:p>
        </p:txBody>
      </p:sp>
      <p:sp>
        <p:nvSpPr>
          <p:cNvPr id="6" name="Arrow: Down 5">
            <a:extLst>
              <a:ext uri="{FF2B5EF4-FFF2-40B4-BE49-F238E27FC236}">
                <a16:creationId xmlns:a16="http://schemas.microsoft.com/office/drawing/2014/main" id="{5889DE33-5399-4340-ADFB-D47704D1CA68}"/>
              </a:ext>
            </a:extLst>
          </p:cNvPr>
          <p:cNvSpPr/>
          <p:nvPr/>
        </p:nvSpPr>
        <p:spPr>
          <a:xfrm>
            <a:off x="1622692" y="1401064"/>
            <a:ext cx="592428" cy="408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Arrow: Right 8">
            <a:extLst>
              <a:ext uri="{FF2B5EF4-FFF2-40B4-BE49-F238E27FC236}">
                <a16:creationId xmlns:a16="http://schemas.microsoft.com/office/drawing/2014/main" id="{5BBDDEE3-9DF1-48A5-B523-91D3275274F4}"/>
              </a:ext>
            </a:extLst>
          </p:cNvPr>
          <p:cNvSpPr/>
          <p:nvPr/>
        </p:nvSpPr>
        <p:spPr>
          <a:xfrm>
            <a:off x="3516439" y="3606084"/>
            <a:ext cx="489397" cy="334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TextBox 10">
            <a:extLst>
              <a:ext uri="{FF2B5EF4-FFF2-40B4-BE49-F238E27FC236}">
                <a16:creationId xmlns:a16="http://schemas.microsoft.com/office/drawing/2014/main" id="{991CD44A-872F-46FB-B85B-7A8017752502}"/>
              </a:ext>
            </a:extLst>
          </p:cNvPr>
          <p:cNvSpPr txBox="1"/>
          <p:nvPr/>
        </p:nvSpPr>
        <p:spPr>
          <a:xfrm>
            <a:off x="403538" y="4866176"/>
            <a:ext cx="11384924" cy="1631216"/>
          </a:xfrm>
          <a:prstGeom prst="rect">
            <a:avLst/>
          </a:prstGeom>
          <a:solidFill>
            <a:srgbClr val="FFC000"/>
          </a:solidFill>
          <a:ln>
            <a:solidFill>
              <a:srgbClr val="FFC000"/>
            </a:solidFill>
          </a:ln>
        </p:spPr>
        <p:txBody>
          <a:bodyPr wrap="square" rtlCol="0">
            <a:spAutoFit/>
          </a:bodyPr>
          <a:lstStyle/>
          <a:p>
            <a:pPr algn="just"/>
            <a:r>
              <a:rPr lang="en-US" sz="2000" dirty="0"/>
              <a:t>Aqui vemos el evento que se ha creado, y alli vamos a usar un nuevo componente para nosotros que es el </a:t>
            </a:r>
            <a:r>
              <a:rPr lang="en-US" sz="2000" b="1" dirty="0"/>
              <a:t>Browser</a:t>
            </a:r>
            <a:r>
              <a:rPr lang="en-US" sz="2000" dirty="0"/>
              <a:t>, que es un navegador en nuestro movil, o usar las características el de uno en la aplicacion, para obtener acceso a un portal x, aqui configuramos. Alli Agregamos esa porpiedad de </a:t>
            </a:r>
            <a:r>
              <a:rPr lang="en-US" sz="2000" b="1" dirty="0"/>
              <a:t>OpenAsync</a:t>
            </a:r>
            <a:r>
              <a:rPr lang="en-US" sz="2000" dirty="0"/>
              <a:t>, seguido de la URL: entre parentesis y “”, y Llamamos el lanzamiento del Browser y podemos hacer uso de modo </a:t>
            </a:r>
            <a:r>
              <a:rPr lang="en-US" sz="2000" b="1" dirty="0"/>
              <a:t>External</a:t>
            </a:r>
            <a:r>
              <a:rPr lang="en-US" sz="2000" dirty="0"/>
              <a:t> como vemos, o del </a:t>
            </a:r>
            <a:r>
              <a:rPr lang="es-DO" sz="1800" b="1" dirty="0">
                <a:solidFill>
                  <a:srgbClr val="000000"/>
                </a:solidFill>
                <a:latin typeface="Consolas" panose="020B0609020204030204" pitchFamily="49" charset="0"/>
              </a:rPr>
              <a:t>SystemPreferred</a:t>
            </a:r>
            <a:r>
              <a:rPr lang="es-DO" sz="1800" dirty="0">
                <a:solidFill>
                  <a:srgbClr val="000000"/>
                </a:solidFill>
                <a:latin typeface="Consolas" panose="020B0609020204030204" pitchFamily="49" charset="0"/>
              </a:rPr>
              <a:t>, ambos para usar el concepto de navegación</a:t>
            </a:r>
            <a:r>
              <a:rPr lang="es-DO" dirty="0">
                <a:solidFill>
                  <a:srgbClr val="000000"/>
                </a:solidFill>
                <a:latin typeface="Consolas" panose="020B0609020204030204" pitchFamily="49" charset="0"/>
              </a:rPr>
              <a:t>.</a:t>
            </a:r>
            <a:endParaRPr lang="es-DO" sz="2000" dirty="0"/>
          </a:p>
        </p:txBody>
      </p:sp>
      <p:sp>
        <p:nvSpPr>
          <p:cNvPr id="10" name="TextBox 9">
            <a:extLst>
              <a:ext uri="{FF2B5EF4-FFF2-40B4-BE49-F238E27FC236}">
                <a16:creationId xmlns:a16="http://schemas.microsoft.com/office/drawing/2014/main" id="{2268C931-62F6-4AA8-B314-09318CB7E8C5}"/>
              </a:ext>
            </a:extLst>
          </p:cNvPr>
          <p:cNvSpPr txBox="1"/>
          <p:nvPr/>
        </p:nvSpPr>
        <p:spPr>
          <a:xfrm>
            <a:off x="3674076" y="2003854"/>
            <a:ext cx="8419070" cy="2492990"/>
          </a:xfrm>
          <a:prstGeom prst="rect">
            <a:avLst/>
          </a:prstGeom>
          <a:noFill/>
        </p:spPr>
        <p:txBody>
          <a:bodyPr wrap="square">
            <a:spAutoFit/>
          </a:bodyPr>
          <a:lstStyle/>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public</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partial</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class</a:t>
            </a:r>
            <a:r>
              <a:rPr lang="es-DO" sz="1200" dirty="0">
                <a:solidFill>
                  <a:srgbClr val="000000"/>
                </a:solidFill>
                <a:latin typeface="Consolas" panose="020B0609020204030204" pitchFamily="49" charset="0"/>
              </a:rPr>
              <a:t> </a:t>
            </a:r>
            <a:r>
              <a:rPr lang="es-DO" sz="1200" dirty="0">
                <a:solidFill>
                  <a:srgbClr val="2B91AF"/>
                </a:solidFill>
                <a:latin typeface="Consolas" panose="020B0609020204030204" pitchFamily="49" charset="0"/>
              </a:rPr>
              <a:t>MainPage</a:t>
            </a:r>
            <a:r>
              <a:rPr lang="es-DO" sz="1200" dirty="0">
                <a:solidFill>
                  <a:srgbClr val="000000"/>
                </a:solidFill>
                <a:latin typeface="Consolas" panose="020B0609020204030204" pitchFamily="49" charset="0"/>
              </a:rPr>
              <a:t> : ContentPage</a:t>
            </a:r>
          </a:p>
          <a:p>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public</a:t>
            </a:r>
            <a:r>
              <a:rPr lang="es-DO" sz="1200" dirty="0">
                <a:solidFill>
                  <a:srgbClr val="000000"/>
                </a:solidFill>
                <a:latin typeface="Consolas" panose="020B0609020204030204" pitchFamily="49" charset="0"/>
              </a:rPr>
              <a:t> </a:t>
            </a:r>
            <a:r>
              <a:rPr lang="es-DO" sz="1200" dirty="0">
                <a:solidFill>
                  <a:srgbClr val="2B91AF"/>
                </a:solidFill>
                <a:latin typeface="Consolas" panose="020B0609020204030204" pitchFamily="49" charset="0"/>
              </a:rPr>
              <a:t>MainPage</a:t>
            </a:r>
            <a:r>
              <a:rPr lang="es-DO" sz="1200" dirty="0">
                <a:solidFill>
                  <a:srgbClr val="000000"/>
                </a:solidFill>
                <a:latin typeface="Consolas" panose="020B0609020204030204" pitchFamily="49" charset="0"/>
              </a:rPr>
              <a:t>()</a:t>
            </a:r>
          </a:p>
          <a:p>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            InitializeComponent();</a:t>
            </a:r>
          </a:p>
          <a:p>
            <a:r>
              <a:rPr lang="es-DO" sz="1200" dirty="0">
                <a:solidFill>
                  <a:srgbClr val="000000"/>
                </a:solidFill>
                <a:latin typeface="Consolas" panose="020B0609020204030204" pitchFamily="49" charset="0"/>
              </a:rPr>
              <a:t>        }</a:t>
            </a:r>
          </a:p>
          <a:p>
            <a:endParaRPr lang="es-D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btnVerlinkedin_Clicked(</a:t>
            </a:r>
            <a:r>
              <a:rPr lang="en-US" sz="1200" dirty="0">
                <a:solidFill>
                  <a:srgbClr val="0000FF"/>
                </a:solidFill>
                <a:latin typeface="Consolas" panose="020B0609020204030204" pitchFamily="49" charset="0"/>
              </a:rPr>
              <a:t>object</a:t>
            </a:r>
            <a:r>
              <a:rPr lang="en-US" sz="1200" dirty="0">
                <a:solidFill>
                  <a:srgbClr val="000000"/>
                </a:solidFill>
                <a:latin typeface="Consolas" panose="020B0609020204030204" pitchFamily="49" charset="0"/>
              </a:rPr>
              <a:t> sender, EventArgs e)</a:t>
            </a:r>
          </a:p>
          <a:p>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            Browser.OpenAsync(</a:t>
            </a:r>
            <a:r>
              <a:rPr lang="es-DO" sz="1200" dirty="0">
                <a:solidFill>
                  <a:srgbClr val="A31515"/>
                </a:solidFill>
                <a:latin typeface="Consolas" panose="020B0609020204030204" pitchFamily="49" charset="0"/>
              </a:rPr>
              <a:t>"https://www.linkedin.com/in/juancitope%C3%B1a/"</a:t>
            </a:r>
            <a:r>
              <a:rPr lang="es-DO" sz="1200" dirty="0">
                <a:solidFill>
                  <a:srgbClr val="000000"/>
                </a:solidFill>
                <a:latin typeface="Consolas" panose="020B0609020204030204" pitchFamily="49" charset="0"/>
              </a:rPr>
              <a:t>, BrowserLaunchMode.SystemPreferred);</a:t>
            </a:r>
          </a:p>
          <a:p>
            <a:r>
              <a:rPr lang="es-DO" sz="1200" dirty="0">
                <a:solidFill>
                  <a:srgbClr val="000000"/>
                </a:solidFill>
                <a:latin typeface="Consolas" panose="020B0609020204030204" pitchFamily="49" charset="0"/>
              </a:rPr>
              <a:t>        }</a:t>
            </a:r>
          </a:p>
          <a:p>
            <a:endParaRPr lang="es-DO" sz="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869200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83BC91-7BC7-4880-BF94-230B98B0ACF0}"/>
              </a:ext>
            </a:extLst>
          </p:cNvPr>
          <p:cNvSpPr txBox="1"/>
          <p:nvPr/>
        </p:nvSpPr>
        <p:spPr>
          <a:xfrm>
            <a:off x="321158" y="1934476"/>
            <a:ext cx="10956325" cy="3970318"/>
          </a:xfrm>
          <a:prstGeom prst="rect">
            <a:avLst/>
          </a:prstGeom>
          <a:noFill/>
        </p:spPr>
        <p:txBody>
          <a:bodyPr wrap="square">
            <a:spAutoFit/>
          </a:bodyPr>
          <a:lstStyle/>
          <a:p>
            <a:endParaRPr lang="es-DO"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private</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void</a:t>
            </a:r>
            <a:r>
              <a:rPr lang="en-US" sz="1050" dirty="0">
                <a:solidFill>
                  <a:srgbClr val="000000"/>
                </a:solidFill>
                <a:latin typeface="Consolas" panose="020B0609020204030204" pitchFamily="49" charset="0"/>
              </a:rPr>
              <a:t> btnVerYoutube_Clicked(</a:t>
            </a:r>
            <a:r>
              <a:rPr lang="en-US" sz="1050" dirty="0">
                <a:solidFill>
                  <a:srgbClr val="0000FF"/>
                </a:solidFill>
                <a:latin typeface="Consolas" panose="020B0609020204030204" pitchFamily="49" charset="0"/>
              </a:rPr>
              <a:t>object</a:t>
            </a:r>
            <a:r>
              <a:rPr lang="en-US" sz="1050" dirty="0">
                <a:solidFill>
                  <a:srgbClr val="000000"/>
                </a:solidFill>
                <a:latin typeface="Consolas" panose="020B0609020204030204" pitchFamily="49" charset="0"/>
              </a:rPr>
              <a:t> sender, EventArgs e)</a:t>
            </a:r>
          </a:p>
          <a:p>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Browser.OpenAsync(</a:t>
            </a:r>
            <a:r>
              <a:rPr lang="es-DO" sz="1050" dirty="0">
                <a:solidFill>
                  <a:srgbClr val="A31515"/>
                </a:solidFill>
                <a:latin typeface="Consolas" panose="020B0609020204030204" pitchFamily="49" charset="0"/>
              </a:rPr>
              <a:t>"https://www.youtube.com/channel/UCSob-3E5z4IHtMF5B4bN-FA?view_as=subscriber/"</a:t>
            </a:r>
            <a:r>
              <a:rPr lang="es-DO" sz="1050" dirty="0">
                <a:solidFill>
                  <a:srgbClr val="000000"/>
                </a:solidFill>
                <a:latin typeface="Consolas" panose="020B0609020204030204" pitchFamily="49" charset="0"/>
              </a:rPr>
              <a:t>, BrowserLaunchMode.SystemPreferred);</a:t>
            </a:r>
          </a:p>
          <a:p>
            <a:r>
              <a:rPr lang="es-DO" sz="1050" dirty="0">
                <a:solidFill>
                  <a:srgbClr val="000000"/>
                </a:solidFill>
                <a:latin typeface="Consolas" panose="020B0609020204030204" pitchFamily="49" charset="0"/>
              </a:rPr>
              <a:t>        }</a:t>
            </a: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private</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void</a:t>
            </a:r>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btnVerTwitter_Clicked</a:t>
            </a:r>
            <a:r>
              <a:rPr lang="es-DO" sz="1050" dirty="0">
                <a:solidFill>
                  <a:srgbClr val="000000"/>
                </a:solidFill>
                <a:latin typeface="Consolas" panose="020B0609020204030204" pitchFamily="49" charset="0"/>
              </a:rPr>
              <a:t>(</a:t>
            </a:r>
            <a:r>
              <a:rPr lang="es-DO" sz="1050" dirty="0">
                <a:solidFill>
                  <a:srgbClr val="0000FF"/>
                </a:solidFill>
                <a:latin typeface="Consolas" panose="020B0609020204030204" pitchFamily="49" charset="0"/>
              </a:rPr>
              <a:t>object</a:t>
            </a:r>
            <a:r>
              <a:rPr lang="es-DO" sz="1050" dirty="0">
                <a:solidFill>
                  <a:srgbClr val="000000"/>
                </a:solidFill>
                <a:latin typeface="Consolas" panose="020B0609020204030204" pitchFamily="49" charset="0"/>
              </a:rPr>
              <a:t> sender, EventArgs e)</a:t>
            </a:r>
          </a:p>
          <a:p>
            <a:r>
              <a:rPr lang="es-DO" sz="1050" dirty="0">
                <a:solidFill>
                  <a:srgbClr val="000000"/>
                </a:solidFill>
                <a:latin typeface="Consolas" panose="020B0609020204030204" pitchFamily="49" charset="0"/>
              </a:rPr>
              <a:t>        {</a:t>
            </a: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Browser.OpenAsync(</a:t>
            </a:r>
            <a:r>
              <a:rPr lang="es-DO" sz="1050" dirty="0">
                <a:solidFill>
                  <a:srgbClr val="A31515"/>
                </a:solidFill>
                <a:latin typeface="Consolas" panose="020B0609020204030204" pitchFamily="49" charset="0"/>
              </a:rPr>
              <a:t>"https://twitter.com/JuancitoPenaV"</a:t>
            </a:r>
            <a:r>
              <a:rPr lang="es-DO" sz="1050" dirty="0">
                <a:solidFill>
                  <a:srgbClr val="000000"/>
                </a:solidFill>
                <a:latin typeface="Consolas" panose="020B0609020204030204" pitchFamily="49" charset="0"/>
              </a:rPr>
              <a:t>, BrowserLaunchMode.SystemPreferred);</a:t>
            </a:r>
          </a:p>
          <a:p>
            <a:r>
              <a:rPr lang="es-DO" sz="1050" dirty="0">
                <a:solidFill>
                  <a:srgbClr val="000000"/>
                </a:solidFill>
                <a:latin typeface="Consolas" panose="020B0609020204030204" pitchFamily="49" charset="0"/>
              </a:rPr>
              <a:t>        }</a:t>
            </a: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private</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void</a:t>
            </a:r>
            <a:r>
              <a:rPr lang="es-DO" sz="1050" dirty="0">
                <a:solidFill>
                  <a:srgbClr val="000000"/>
                </a:solidFill>
                <a:latin typeface="Consolas" panose="020B0609020204030204" pitchFamily="49" charset="0"/>
              </a:rPr>
              <a:t> btnVerInstagram_Clicked(</a:t>
            </a:r>
            <a:r>
              <a:rPr lang="es-DO" sz="1050" dirty="0">
                <a:solidFill>
                  <a:srgbClr val="0000FF"/>
                </a:solidFill>
                <a:latin typeface="Consolas" panose="020B0609020204030204" pitchFamily="49" charset="0"/>
              </a:rPr>
              <a:t>object</a:t>
            </a:r>
            <a:r>
              <a:rPr lang="es-DO" sz="1050" dirty="0">
                <a:solidFill>
                  <a:srgbClr val="000000"/>
                </a:solidFill>
                <a:latin typeface="Consolas" panose="020B0609020204030204" pitchFamily="49" charset="0"/>
              </a:rPr>
              <a:t> sender, EventArgs e)</a:t>
            </a:r>
          </a:p>
          <a:p>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Browser.OpenAsync(</a:t>
            </a:r>
            <a:r>
              <a:rPr lang="es-DO" sz="1050" dirty="0">
                <a:solidFill>
                  <a:srgbClr val="A31515"/>
                </a:solidFill>
                <a:latin typeface="Consolas" panose="020B0609020204030204" pitchFamily="49" charset="0"/>
              </a:rPr>
              <a:t>"https://www.instagram.com/juancito.pena.v/"</a:t>
            </a:r>
            <a:r>
              <a:rPr lang="es-DO" sz="1050" dirty="0">
                <a:solidFill>
                  <a:srgbClr val="000000"/>
                </a:solidFill>
                <a:latin typeface="Consolas" panose="020B0609020204030204" pitchFamily="49" charset="0"/>
              </a:rPr>
              <a:t>, BrowserLaunchMode.SystemPreferred);</a:t>
            </a:r>
          </a:p>
          <a:p>
            <a:r>
              <a:rPr lang="es-DO" sz="1050" dirty="0">
                <a:solidFill>
                  <a:srgbClr val="000000"/>
                </a:solidFill>
                <a:latin typeface="Consolas" panose="020B0609020204030204" pitchFamily="49" charset="0"/>
              </a:rPr>
              <a:t>        }</a:t>
            </a: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private</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void</a:t>
            </a:r>
            <a:r>
              <a:rPr lang="es-DO" sz="1050" dirty="0">
                <a:solidFill>
                  <a:srgbClr val="000000"/>
                </a:solidFill>
                <a:latin typeface="Consolas" panose="020B0609020204030204" pitchFamily="49" charset="0"/>
              </a:rPr>
              <a:t> </a:t>
            </a:r>
            <a:r>
              <a:rPr lang="es-DO" sz="1050" dirty="0" err="1">
                <a:solidFill>
                  <a:srgbClr val="000000"/>
                </a:solidFill>
                <a:latin typeface="Consolas" panose="020B0609020204030204" pitchFamily="49" charset="0"/>
              </a:rPr>
              <a:t>btnVerFacebook_Clicked</a:t>
            </a:r>
            <a:r>
              <a:rPr lang="es-DO" sz="1050" dirty="0">
                <a:solidFill>
                  <a:srgbClr val="000000"/>
                </a:solidFill>
                <a:latin typeface="Consolas" panose="020B0609020204030204" pitchFamily="49" charset="0"/>
              </a:rPr>
              <a:t>(</a:t>
            </a:r>
            <a:r>
              <a:rPr lang="es-DO" sz="1050" dirty="0">
                <a:solidFill>
                  <a:srgbClr val="0000FF"/>
                </a:solidFill>
                <a:latin typeface="Consolas" panose="020B0609020204030204" pitchFamily="49" charset="0"/>
              </a:rPr>
              <a:t>object</a:t>
            </a:r>
            <a:r>
              <a:rPr lang="es-DO" sz="1050" dirty="0">
                <a:solidFill>
                  <a:srgbClr val="000000"/>
                </a:solidFill>
                <a:latin typeface="Consolas" panose="020B0609020204030204" pitchFamily="49" charset="0"/>
              </a:rPr>
              <a:t> sender, EventArgs e)</a:t>
            </a:r>
          </a:p>
          <a:p>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Browser.OpenAsync(</a:t>
            </a:r>
            <a:r>
              <a:rPr lang="es-DO" sz="1050" dirty="0">
                <a:solidFill>
                  <a:srgbClr val="A31515"/>
                </a:solidFill>
                <a:latin typeface="Consolas" panose="020B0609020204030204" pitchFamily="49" charset="0"/>
              </a:rPr>
              <a:t>"https://www.facebook.com/juancito.p.v/"</a:t>
            </a:r>
            <a:r>
              <a:rPr lang="es-DO" sz="1050" dirty="0">
                <a:solidFill>
                  <a:srgbClr val="000000"/>
                </a:solidFill>
                <a:latin typeface="Consolas" panose="020B0609020204030204" pitchFamily="49" charset="0"/>
              </a:rPr>
              <a:t>, BrowserLaunchMode.SystemPreferred);</a:t>
            </a:r>
          </a:p>
          <a:p>
            <a:r>
              <a:rPr lang="es-DO" sz="1050" dirty="0">
                <a:solidFill>
                  <a:srgbClr val="000000"/>
                </a:solidFill>
                <a:latin typeface="Consolas" panose="020B0609020204030204" pitchFamily="49" charset="0"/>
              </a:rPr>
              <a:t>        }</a:t>
            </a: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a:t>
            </a:r>
          </a:p>
          <a:p>
            <a:r>
              <a:rPr lang="es-DO" sz="1050" dirty="0">
                <a:solidFill>
                  <a:srgbClr val="000000"/>
                </a:solidFill>
                <a:latin typeface="Consolas" panose="020B0609020204030204" pitchFamily="49" charset="0"/>
              </a:rPr>
              <a:t> </a:t>
            </a:r>
            <a:endParaRPr lang="es-DO" sz="1050" dirty="0"/>
          </a:p>
        </p:txBody>
      </p:sp>
      <p:sp>
        <p:nvSpPr>
          <p:cNvPr id="5" name="TextBox 4">
            <a:extLst>
              <a:ext uri="{FF2B5EF4-FFF2-40B4-BE49-F238E27FC236}">
                <a16:creationId xmlns:a16="http://schemas.microsoft.com/office/drawing/2014/main" id="{C1F53526-07D1-44C3-B15F-315FA7C34027}"/>
              </a:ext>
            </a:extLst>
          </p:cNvPr>
          <p:cNvSpPr txBox="1"/>
          <p:nvPr/>
        </p:nvSpPr>
        <p:spPr>
          <a:xfrm>
            <a:off x="403538" y="310653"/>
            <a:ext cx="11384924" cy="707886"/>
          </a:xfrm>
          <a:prstGeom prst="rect">
            <a:avLst/>
          </a:prstGeom>
          <a:solidFill>
            <a:srgbClr val="FFC000"/>
          </a:solidFill>
          <a:ln>
            <a:solidFill>
              <a:srgbClr val="FFC000"/>
            </a:solidFill>
          </a:ln>
        </p:spPr>
        <p:txBody>
          <a:bodyPr wrap="square" rtlCol="0">
            <a:spAutoFit/>
          </a:bodyPr>
          <a:lstStyle/>
          <a:p>
            <a:pPr algn="just"/>
            <a:r>
              <a:rPr lang="en-US" sz="2000" dirty="0"/>
              <a:t>Aqui vemos que en el caso de cada boton es lo mismo, en cada uno de ellos, vamos a llamar el Browser, su propiedad . OpenAsyn y le pasamos la URL, y lanzamos el evento del Browser con el metodo preferido.</a:t>
            </a:r>
            <a:endParaRPr lang="es-DO" sz="2000" dirty="0"/>
          </a:p>
        </p:txBody>
      </p:sp>
      <p:sp>
        <p:nvSpPr>
          <p:cNvPr id="6" name="Arrow: Down 5">
            <a:extLst>
              <a:ext uri="{FF2B5EF4-FFF2-40B4-BE49-F238E27FC236}">
                <a16:creationId xmlns:a16="http://schemas.microsoft.com/office/drawing/2014/main" id="{9300F872-8961-40D6-BA13-3978D5802A71}"/>
              </a:ext>
            </a:extLst>
          </p:cNvPr>
          <p:cNvSpPr/>
          <p:nvPr/>
        </p:nvSpPr>
        <p:spPr>
          <a:xfrm>
            <a:off x="5651157" y="1327828"/>
            <a:ext cx="444843" cy="560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256947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9670917"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 y Maui</a:t>
            </a:r>
          </a:p>
        </p:txBody>
      </p:sp>
      <p:sp>
        <p:nvSpPr>
          <p:cNvPr id="5" name="Rectángulo 4"/>
          <p:cNvSpPr/>
          <p:nvPr/>
        </p:nvSpPr>
        <p:spPr>
          <a:xfrm>
            <a:off x="345202" y="1976237"/>
            <a:ext cx="11501594" cy="4524315"/>
          </a:xfrm>
          <a:prstGeom prst="rect">
            <a:avLst/>
          </a:prstGeom>
        </p:spPr>
        <p:txBody>
          <a:bodyPr wrap="square">
            <a:spAutoFit/>
          </a:bodyPr>
          <a:lstStyle/>
          <a:p>
            <a:pPr algn="just"/>
            <a:r>
              <a:rPr lang="es-ES" sz="2400" b="1" i="0" dirty="0">
                <a:effectLst/>
              </a:rPr>
              <a:t>Comparación entre Xamarin.Forms y .NET MAUI</a:t>
            </a:r>
          </a:p>
          <a:p>
            <a:pPr algn="just"/>
            <a:r>
              <a:rPr lang="es-ES" sz="2400" b="1" i="0" dirty="0">
                <a:effectLst/>
                <a:highlight>
                  <a:srgbClr val="00FFFF"/>
                </a:highlight>
              </a:rPr>
              <a:t>Xamarin.Forms</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Ofrece una amplia gama de controles para crear interfaces de usuario.</a:t>
            </a:r>
          </a:p>
          <a:p>
            <a:pPr marL="342900" indent="-342900" algn="just">
              <a:buFont typeface="Wingdings" panose="05000000000000000000" pitchFamily="2" charset="2"/>
              <a:buChar char="ü"/>
            </a:pPr>
            <a:r>
              <a:rPr lang="es-ES" sz="2400" b="1" i="0" dirty="0">
                <a:effectLst/>
              </a:rPr>
              <a:t>Renderers: </a:t>
            </a:r>
            <a:r>
              <a:rPr lang="es-ES" sz="2400" b="0" i="0" dirty="0">
                <a:effectLst/>
              </a:rPr>
              <a:t>Utiliza Renderers para traducir los controles de Xamarin.Forms a controles nativos en cada plataforma (iOS, Android, etc.).</a:t>
            </a:r>
          </a:p>
          <a:p>
            <a:pPr algn="just"/>
            <a:r>
              <a:rPr lang="es-ES" sz="2400" b="1" i="0" dirty="0">
                <a:effectLst/>
                <a:highlight>
                  <a:srgbClr val="FF00FF"/>
                </a:highlight>
              </a:rPr>
              <a:t>.NET MAUI</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Similar a Xamarin.Forms, ofrece una amplia gama de controles para interfaces de usuario.</a:t>
            </a:r>
          </a:p>
          <a:p>
            <a:pPr marL="342900" indent="-342900" algn="just">
              <a:buFont typeface="Wingdings" panose="05000000000000000000" pitchFamily="2" charset="2"/>
              <a:buChar char="ü"/>
            </a:pPr>
            <a:r>
              <a:rPr lang="es-ES" sz="2400" b="1" i="0" dirty="0">
                <a:effectLst/>
              </a:rPr>
              <a:t>Handlers: </a:t>
            </a:r>
            <a:r>
              <a:rPr lang="es-ES" sz="2400" b="0" i="0" dirty="0">
                <a:effectLst/>
              </a:rPr>
              <a:t>En lugar de Renderers, .NET MAUI utiliza Handlers, que proporcionan mayor flexibilidad y reutilización de código, permitiendo una personalización más avanzada y mejor optimización.</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34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34B2840D-7D09-4093-877A-592D5C13E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27" y="167170"/>
            <a:ext cx="11576064" cy="6491325"/>
          </a:xfrm>
          <a:prstGeom prst="rect">
            <a:avLst/>
          </a:prstGeom>
        </p:spPr>
      </p:pic>
    </p:spTree>
    <p:extLst>
      <p:ext uri="{BB962C8B-B14F-4D97-AF65-F5344CB8AC3E}">
        <p14:creationId xmlns:p14="http://schemas.microsoft.com/office/powerpoint/2010/main" val="612580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820D0-B2F7-4E2D-9C1D-BD0643BC7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962" y="1543832"/>
            <a:ext cx="1744650" cy="4156372"/>
          </a:xfrm>
          <a:prstGeom prst="rect">
            <a:avLst/>
          </a:prstGeom>
        </p:spPr>
      </p:pic>
      <p:pic>
        <p:nvPicPr>
          <p:cNvPr id="7" name="Picture 6">
            <a:extLst>
              <a:ext uri="{FF2B5EF4-FFF2-40B4-BE49-F238E27FC236}">
                <a16:creationId xmlns:a16="http://schemas.microsoft.com/office/drawing/2014/main" id="{A92A9D09-BB98-4820-9FFE-FC8B9CC84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042" y="1543832"/>
            <a:ext cx="1744650" cy="4171032"/>
          </a:xfrm>
          <a:prstGeom prst="rect">
            <a:avLst/>
          </a:prstGeom>
        </p:spPr>
      </p:pic>
      <p:pic>
        <p:nvPicPr>
          <p:cNvPr id="9" name="Picture 8">
            <a:extLst>
              <a:ext uri="{FF2B5EF4-FFF2-40B4-BE49-F238E27FC236}">
                <a16:creationId xmlns:a16="http://schemas.microsoft.com/office/drawing/2014/main" id="{6E722EC0-40E5-4201-A864-84D53A61E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274" y="1529170"/>
            <a:ext cx="1729989" cy="4171033"/>
          </a:xfrm>
          <a:prstGeom prst="rect">
            <a:avLst/>
          </a:prstGeom>
        </p:spPr>
      </p:pic>
      <p:pic>
        <p:nvPicPr>
          <p:cNvPr id="11" name="Picture 10">
            <a:extLst>
              <a:ext uri="{FF2B5EF4-FFF2-40B4-BE49-F238E27FC236}">
                <a16:creationId xmlns:a16="http://schemas.microsoft.com/office/drawing/2014/main" id="{56CDA515-7BA3-4BCA-B775-C63B5C11E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7477" y="1529171"/>
            <a:ext cx="1707998" cy="4189358"/>
          </a:xfrm>
          <a:prstGeom prst="rect">
            <a:avLst/>
          </a:prstGeom>
        </p:spPr>
      </p:pic>
      <p:pic>
        <p:nvPicPr>
          <p:cNvPr id="13" name="Picture 12">
            <a:extLst>
              <a:ext uri="{FF2B5EF4-FFF2-40B4-BE49-F238E27FC236}">
                <a16:creationId xmlns:a16="http://schemas.microsoft.com/office/drawing/2014/main" id="{97FB44F6-E0E9-4851-BCCE-F29CA2CEED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6690" y="1529170"/>
            <a:ext cx="1664999" cy="4171033"/>
          </a:xfrm>
          <a:prstGeom prst="rect">
            <a:avLst/>
          </a:prstGeom>
        </p:spPr>
      </p:pic>
      <p:sp>
        <p:nvSpPr>
          <p:cNvPr id="14" name="TextBox 13">
            <a:extLst>
              <a:ext uri="{FF2B5EF4-FFF2-40B4-BE49-F238E27FC236}">
                <a16:creationId xmlns:a16="http://schemas.microsoft.com/office/drawing/2014/main" id="{5DE95B9D-1334-460D-809A-6164F0AFA88B}"/>
              </a:ext>
            </a:extLst>
          </p:cNvPr>
          <p:cNvSpPr txBox="1"/>
          <p:nvPr/>
        </p:nvSpPr>
        <p:spPr>
          <a:xfrm>
            <a:off x="328467" y="156519"/>
            <a:ext cx="11698776" cy="1077218"/>
          </a:xfrm>
          <a:prstGeom prst="rect">
            <a:avLst/>
          </a:prstGeom>
          <a:noFill/>
        </p:spPr>
        <p:txBody>
          <a:bodyPr wrap="square" rtlCol="0">
            <a:spAutoFit/>
          </a:bodyPr>
          <a:lstStyle/>
          <a:p>
            <a:pPr algn="ctr"/>
            <a:r>
              <a:rPr lang="en-US" sz="3200" dirty="0"/>
              <a:t>Aqui como vemos estan las vistas, como se ve cuando abrimos por medio de los botones nuestras redes sociales.</a:t>
            </a:r>
            <a:endParaRPr lang="es-DO" sz="3200" dirty="0"/>
          </a:p>
        </p:txBody>
      </p:sp>
      <p:pic>
        <p:nvPicPr>
          <p:cNvPr id="4" name="Picture 3" descr="Text&#10;&#10;Description automatically generated">
            <a:extLst>
              <a:ext uri="{FF2B5EF4-FFF2-40B4-BE49-F238E27FC236}">
                <a16:creationId xmlns:a16="http://schemas.microsoft.com/office/drawing/2014/main" id="{295DEE46-3F88-4087-8977-FB4511752E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467" y="1543832"/>
            <a:ext cx="1821065" cy="4156371"/>
          </a:xfrm>
          <a:prstGeom prst="rect">
            <a:avLst/>
          </a:prstGeom>
        </p:spPr>
      </p:pic>
    </p:spTree>
    <p:extLst>
      <p:ext uri="{BB962C8B-B14F-4D97-AF65-F5344CB8AC3E}">
        <p14:creationId xmlns:p14="http://schemas.microsoft.com/office/powerpoint/2010/main" val="2198175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8FB806-E82A-4E6C-AC7C-577AA3351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639" y="2236962"/>
            <a:ext cx="11530924" cy="3799382"/>
          </a:xfrm>
          <a:prstGeom prst="rect">
            <a:avLst/>
          </a:prstGeom>
        </p:spPr>
      </p:pic>
      <p:sp>
        <p:nvSpPr>
          <p:cNvPr id="6" name="CuadroTexto 5"/>
          <p:cNvSpPr txBox="1"/>
          <p:nvPr/>
        </p:nvSpPr>
        <p:spPr>
          <a:xfrm>
            <a:off x="317639" y="285669"/>
            <a:ext cx="11698350" cy="1569660"/>
          </a:xfrm>
          <a:prstGeom prst="rect">
            <a:avLst/>
          </a:prstGeom>
          <a:solidFill>
            <a:srgbClr val="FFC000"/>
          </a:solidFill>
        </p:spPr>
        <p:txBody>
          <a:bodyPr wrap="square" rtlCol="0">
            <a:spAutoFit/>
          </a:bodyPr>
          <a:lstStyle/>
          <a:p>
            <a:pPr algn="just"/>
            <a:r>
              <a:rPr lang="en-US" sz="2400" dirty="0"/>
              <a:t>Existen otras formas de crear un </a:t>
            </a:r>
            <a:r>
              <a:rPr lang="en-US" sz="2400" b="1" dirty="0"/>
              <a:t>Boton, como vemos aqui , le </a:t>
            </a:r>
            <a:r>
              <a:rPr lang="en-US" sz="2400" dirty="0"/>
              <a:t>vamos a modificar sus propiedades, entre ellas de la </a:t>
            </a:r>
            <a:r>
              <a:rPr lang="en-US" sz="2400" b="1" dirty="0"/>
              <a:t>Text</a:t>
            </a:r>
            <a:r>
              <a:rPr lang="en-US" sz="2400" dirty="0"/>
              <a:t>, dandole un nombre para que el usuario vea, y luego vamos a darle un </a:t>
            </a:r>
            <a:r>
              <a:rPr lang="en-US" sz="2400" b="1" dirty="0"/>
              <a:t>nombre</a:t>
            </a:r>
            <a:r>
              <a:rPr lang="en-US" sz="2400" dirty="0"/>
              <a:t> de variable al boton, y activamos su evento clicked asignando un nombre al mismo que trae por defecto de nombre del boton.</a:t>
            </a:r>
            <a:endParaRPr lang="es-ES" sz="2400" dirty="0"/>
          </a:p>
        </p:txBody>
      </p:sp>
      <p:sp>
        <p:nvSpPr>
          <p:cNvPr id="10" name="CuadroTexto 9"/>
          <p:cNvSpPr txBox="1"/>
          <p:nvPr/>
        </p:nvSpPr>
        <p:spPr>
          <a:xfrm>
            <a:off x="6514831" y="3701378"/>
            <a:ext cx="4914900" cy="1200329"/>
          </a:xfrm>
          <a:prstGeom prst="rect">
            <a:avLst/>
          </a:prstGeom>
          <a:solidFill>
            <a:srgbClr val="FFC000"/>
          </a:solidFill>
        </p:spPr>
        <p:txBody>
          <a:bodyPr wrap="square" rtlCol="0">
            <a:spAutoFit/>
          </a:bodyPr>
          <a:lstStyle/>
          <a:p>
            <a:pPr algn="just"/>
            <a:r>
              <a:rPr lang="en-US" sz="2400" b="1" dirty="0"/>
              <a:t>Aqui seguimos con las propiedades como color del texto, tamaño, alto del boton, bordes, etc.</a:t>
            </a:r>
            <a:endParaRPr lang="es-ES" sz="2400" b="1" dirty="0"/>
          </a:p>
        </p:txBody>
      </p:sp>
      <p:sp>
        <p:nvSpPr>
          <p:cNvPr id="15" name="Right Brace 14">
            <a:extLst>
              <a:ext uri="{FF2B5EF4-FFF2-40B4-BE49-F238E27FC236}">
                <a16:creationId xmlns:a16="http://schemas.microsoft.com/office/drawing/2014/main" id="{09FEC2F0-40C2-4360-B047-1111CE738805}"/>
              </a:ext>
            </a:extLst>
          </p:cNvPr>
          <p:cNvSpPr/>
          <p:nvPr/>
        </p:nvSpPr>
        <p:spPr>
          <a:xfrm>
            <a:off x="5241701" y="2743200"/>
            <a:ext cx="854299" cy="3116687"/>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cxnSp>
        <p:nvCxnSpPr>
          <p:cNvPr id="17" name="Straight Arrow Connector 16">
            <a:extLst>
              <a:ext uri="{FF2B5EF4-FFF2-40B4-BE49-F238E27FC236}">
                <a16:creationId xmlns:a16="http://schemas.microsoft.com/office/drawing/2014/main" id="{5C77574C-20BE-4B47-8904-B514BA3D3360}"/>
              </a:ext>
            </a:extLst>
          </p:cNvPr>
          <p:cNvCxnSpPr>
            <a:cxnSpLocks/>
          </p:cNvCxnSpPr>
          <p:nvPr/>
        </p:nvCxnSpPr>
        <p:spPr>
          <a:xfrm flipH="1">
            <a:off x="1275009" y="643944"/>
            <a:ext cx="2189408" cy="172576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A8F266E-8617-40B2-BBD0-9740AF6DC622}"/>
              </a:ext>
            </a:extLst>
          </p:cNvPr>
          <p:cNvCxnSpPr>
            <a:cxnSpLocks/>
          </p:cNvCxnSpPr>
          <p:nvPr/>
        </p:nvCxnSpPr>
        <p:spPr>
          <a:xfrm>
            <a:off x="830687" y="1070499"/>
            <a:ext cx="888643" cy="129921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BBB9020-55B8-4D5B-B6A9-ECB00C10297C}"/>
              </a:ext>
            </a:extLst>
          </p:cNvPr>
          <p:cNvCxnSpPr>
            <a:cxnSpLocks/>
          </p:cNvCxnSpPr>
          <p:nvPr/>
        </p:nvCxnSpPr>
        <p:spPr>
          <a:xfrm flipH="1">
            <a:off x="5563673" y="965915"/>
            <a:ext cx="5190186" cy="140379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4C39A0-B438-4ACF-BE25-AE9F5EDC8D3C}"/>
              </a:ext>
            </a:extLst>
          </p:cNvPr>
          <p:cNvCxnSpPr>
            <a:cxnSpLocks/>
          </p:cNvCxnSpPr>
          <p:nvPr/>
        </p:nvCxnSpPr>
        <p:spPr>
          <a:xfrm>
            <a:off x="5902817" y="1392466"/>
            <a:ext cx="2416935" cy="92709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172481"/>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7BBA56-8B30-4C4F-A461-51D21F74A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410" y="2434891"/>
            <a:ext cx="11629787" cy="2459081"/>
          </a:xfrm>
          <a:prstGeom prst="rect">
            <a:avLst/>
          </a:prstGeom>
        </p:spPr>
      </p:pic>
      <p:sp>
        <p:nvSpPr>
          <p:cNvPr id="5" name="CuadroTexto 9">
            <a:extLst>
              <a:ext uri="{FF2B5EF4-FFF2-40B4-BE49-F238E27FC236}">
                <a16:creationId xmlns:a16="http://schemas.microsoft.com/office/drawing/2014/main" id="{EFFDF7E8-2E99-4258-9289-3CC39DBCCAAF}"/>
              </a:ext>
            </a:extLst>
          </p:cNvPr>
          <p:cNvSpPr txBox="1"/>
          <p:nvPr/>
        </p:nvSpPr>
        <p:spPr>
          <a:xfrm>
            <a:off x="631065" y="288477"/>
            <a:ext cx="11037194" cy="1200329"/>
          </a:xfrm>
          <a:prstGeom prst="rect">
            <a:avLst/>
          </a:prstGeom>
          <a:solidFill>
            <a:srgbClr val="FFC000"/>
          </a:solidFill>
        </p:spPr>
        <p:txBody>
          <a:bodyPr wrap="square" rtlCol="0">
            <a:spAutoFit/>
          </a:bodyPr>
          <a:lstStyle/>
          <a:p>
            <a:pPr algn="just"/>
            <a:r>
              <a:rPr lang="en-US" sz="2400" dirty="0"/>
              <a:t>Podemos poner una imagen como boton, o icono, y el mismo, podremos Asignar como link para que cuando el usuario haga Clik o touch encima le lleve a la url que esta asignada que en este caso es Linkedin</a:t>
            </a:r>
            <a:endParaRPr lang="es-ES" sz="2400" dirty="0"/>
          </a:p>
        </p:txBody>
      </p:sp>
      <p:sp>
        <p:nvSpPr>
          <p:cNvPr id="6" name="Arrow: Down 5">
            <a:extLst>
              <a:ext uri="{FF2B5EF4-FFF2-40B4-BE49-F238E27FC236}">
                <a16:creationId xmlns:a16="http://schemas.microsoft.com/office/drawing/2014/main" id="{2BCDB8EA-9F6E-4D56-ABF8-96C4FA0D54F1}"/>
              </a:ext>
            </a:extLst>
          </p:cNvPr>
          <p:cNvSpPr/>
          <p:nvPr/>
        </p:nvSpPr>
        <p:spPr>
          <a:xfrm>
            <a:off x="5690315" y="1931830"/>
            <a:ext cx="811369" cy="7856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940359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BD7DE6-9B61-4FE9-A84A-C1A7CE3133DE}"/>
              </a:ext>
            </a:extLst>
          </p:cNvPr>
          <p:cNvSpPr txBox="1"/>
          <p:nvPr/>
        </p:nvSpPr>
        <p:spPr>
          <a:xfrm>
            <a:off x="179415" y="243512"/>
            <a:ext cx="9529849" cy="6370975"/>
          </a:xfrm>
          <a:prstGeom prst="rect">
            <a:avLst/>
          </a:prstGeom>
          <a:noFill/>
        </p:spPr>
        <p:txBody>
          <a:bodyPr wrap="square">
            <a:spAutoFit/>
          </a:bodyPr>
          <a:lstStyle/>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="#f5f6fa"&gt;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Frame</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BorderColor</a:t>
            </a:r>
            <a:r>
              <a:rPr lang="es-DO" sz="600" dirty="0">
                <a:solidFill>
                  <a:srgbClr val="0000FF"/>
                </a:solidFill>
                <a:latin typeface="Consolas" panose="020B0609020204030204" pitchFamily="49" charset="0"/>
              </a:rPr>
              <a:t>="#00a8ff"</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CornerRadius</a:t>
            </a:r>
            <a:r>
              <a:rPr lang="es-DO" sz="600" dirty="0">
                <a:solidFill>
                  <a:srgbClr val="0000FF"/>
                </a:solidFill>
                <a:latin typeface="Consolas" panose="020B0609020204030204" pitchFamily="49" charset="0"/>
              </a:rPr>
              <a:t>="150"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HeightRequest</a:t>
            </a:r>
            <a:r>
              <a:rPr lang="es-DO" sz="600" dirty="0">
                <a:solidFill>
                  <a:srgbClr val="0000FF"/>
                </a:solidFill>
                <a:latin typeface="Consolas" panose="020B0609020204030204" pitchFamily="49" charset="0"/>
              </a:rPr>
              <a:t>="200"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="200"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IsClippedToBounds</a:t>
            </a:r>
            <a:r>
              <a:rPr lang="es-DO" sz="600" dirty="0">
                <a:solidFill>
                  <a:srgbClr val="0000FF"/>
                </a:solidFill>
                <a:latin typeface="Consolas" panose="020B0609020204030204" pitchFamily="49" charset="0"/>
              </a:rPr>
              <a:t>="True"</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Image</a:t>
            </a:r>
            <a:r>
              <a:rPr lang="es-DO" sz="600" dirty="0">
                <a:solidFill>
                  <a:srgbClr val="FF0000"/>
                </a:solidFill>
                <a:latin typeface="Consolas" panose="020B0609020204030204" pitchFamily="49" charset="0"/>
              </a:rPr>
              <a:t> Source</a:t>
            </a:r>
            <a:r>
              <a:rPr lang="es-DO" sz="600" dirty="0">
                <a:solidFill>
                  <a:srgbClr val="0000FF"/>
                </a:solidFill>
                <a:latin typeface="Consolas" panose="020B0609020204030204" pitchFamily="49" charset="0"/>
              </a:rPr>
              <a:t>="JUANCITO.png"</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="#ffffff"</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Aspect</a:t>
            </a:r>
            <a:r>
              <a:rPr lang="es-DO" sz="600" dirty="0">
                <a:solidFill>
                  <a:srgbClr val="0000FF"/>
                </a:solidFill>
                <a:latin typeface="Consolas" panose="020B0609020204030204" pitchFamily="49" charset="0"/>
              </a:rPr>
              <a:t>="AspectFill"</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="-8"</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HeightRequest</a:t>
            </a:r>
            <a:r>
              <a:rPr lang="es-DO" sz="600" dirty="0">
                <a:solidFill>
                  <a:srgbClr val="0000FF"/>
                </a:solidFill>
                <a:latin typeface="Consolas" panose="020B0609020204030204" pitchFamily="49" charset="0"/>
              </a:rPr>
              <a:t>="100"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="100"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Frame</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="JUANCITO PEÑA V."</a:t>
            </a:r>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="Black"</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="8"</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FontAttributes</a:t>
            </a:r>
            <a:r>
              <a:rPr lang="es-DO" sz="600" dirty="0">
                <a:solidFill>
                  <a:srgbClr val="0000FF"/>
                </a:solidFill>
                <a:latin typeface="Consolas" panose="020B0609020204030204" pitchFamily="49" charset="0"/>
              </a:rPr>
              <a:t>="Bold"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="30"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="1"</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="CenterAndExpand"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="M.Eng"</a:t>
            </a:r>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="#0097e6"</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="40"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="CenterAndExpand"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="Programador Web (HTML, CSS, JS, PHP),.Net (C#, VB.Net), Mobile(Xamarin C#) | Data Analyst (SQL, Excel, Power BI, Crystal Report, R, Python)| Teacher Technology"</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="Black"</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="22"</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FontAttributes</a:t>
            </a:r>
            <a:r>
              <a:rPr lang="es-DO" sz="600" dirty="0">
                <a:solidFill>
                  <a:srgbClr val="0000FF"/>
                </a:solidFill>
                <a:latin typeface="Consolas" panose="020B0609020204030204" pitchFamily="49" charset="0"/>
              </a:rPr>
              <a:t>="Bold"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="8"</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="10,10,10,10"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="CenterAndExpand"</a:t>
            </a:r>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="Mis Redes Sociales"</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="#44bd32"</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="25"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FontFamily</a:t>
            </a:r>
            <a:r>
              <a:rPr lang="es-DO" sz="600" dirty="0">
                <a:solidFill>
                  <a:srgbClr val="0000FF"/>
                </a:solidFill>
                <a:latin typeface="Consolas" panose="020B0609020204030204" pitchFamily="49" charset="0"/>
              </a:rPr>
              <a:t> = "Lobster"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="CenterAndExpand"</a:t>
            </a:r>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&lt;</a:t>
            </a:r>
            <a:r>
              <a:rPr lang="en-US" sz="600" dirty="0">
                <a:solidFill>
                  <a:srgbClr val="A31515"/>
                </a:solidFill>
                <a:latin typeface="Consolas" panose="020B0609020204030204" pitchFamily="49" charset="0"/>
              </a:rPr>
              <a:t>StackLayout</a:t>
            </a:r>
            <a:r>
              <a:rPr lang="en-US" sz="600" dirty="0">
                <a:solidFill>
                  <a:srgbClr val="FF0000"/>
                </a:solidFill>
                <a:latin typeface="Consolas" panose="020B0609020204030204" pitchFamily="49" charset="0"/>
              </a:rPr>
              <a:t> Orientation</a:t>
            </a:r>
            <a:r>
              <a:rPr lang="en-US" sz="600" dirty="0">
                <a:solidFill>
                  <a:srgbClr val="0000FF"/>
                </a:solidFill>
                <a:latin typeface="Consolas" panose="020B0609020204030204" pitchFamily="49" charset="0"/>
              </a:rPr>
              <a:t>="Vertical"</a:t>
            </a:r>
            <a:r>
              <a:rPr lang="en-US" sz="600" dirty="0">
                <a:solidFill>
                  <a:srgbClr val="FF0000"/>
                </a:solidFill>
                <a:latin typeface="Consolas" panose="020B0609020204030204" pitchFamily="49" charset="0"/>
              </a:rPr>
              <a:t> HeightRequest</a:t>
            </a:r>
            <a:r>
              <a:rPr lang="en-US" sz="600" dirty="0">
                <a:solidFill>
                  <a:srgbClr val="0000FF"/>
                </a:solidFill>
                <a:latin typeface="Consolas" panose="020B0609020204030204" pitchFamily="49" charset="0"/>
              </a:rPr>
              <a:t>="80"</a:t>
            </a:r>
            <a:r>
              <a:rPr lang="en-US" sz="600" dirty="0">
                <a:solidFill>
                  <a:srgbClr val="FF0000"/>
                </a:solidFill>
                <a:latin typeface="Consolas" panose="020B0609020204030204" pitchFamily="49" charset="0"/>
              </a:rPr>
              <a:t> BackgroundColor</a:t>
            </a:r>
            <a:r>
              <a:rPr lang="en-US" sz="600" dirty="0">
                <a:solidFill>
                  <a:srgbClr val="0000FF"/>
                </a:solidFill>
                <a:latin typeface="Consolas" panose="020B0609020204030204" pitchFamily="49" charset="0"/>
              </a:rPr>
              <a:t>="#f5f6fa"</a:t>
            </a:r>
            <a:r>
              <a:rPr lang="en-US" sz="600" dirty="0">
                <a:solidFill>
                  <a:srgbClr val="FF0000"/>
                </a:solidFill>
                <a:latin typeface="Consolas" panose="020B0609020204030204" pitchFamily="49" charset="0"/>
              </a:rPr>
              <a:t> Padding</a:t>
            </a:r>
            <a:r>
              <a:rPr lang="en-US" sz="600" dirty="0">
                <a:solidFill>
                  <a:srgbClr val="0000FF"/>
                </a:solidFill>
                <a:latin typeface="Consolas" panose="020B0609020204030204" pitchFamily="49" charset="0"/>
              </a:rPr>
              <a:t>="10"&gt;</a:t>
            </a:r>
            <a:endParaRPr lang="en-US"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&lt;</a:t>
            </a:r>
            <a:r>
              <a:rPr lang="en-US" sz="600" dirty="0">
                <a:solidFill>
                  <a:srgbClr val="A31515"/>
                </a:solidFill>
                <a:latin typeface="Consolas" panose="020B0609020204030204" pitchFamily="49" charset="0"/>
              </a:rPr>
              <a:t>StackLayout</a:t>
            </a:r>
            <a:r>
              <a:rPr lang="en-US" sz="600" dirty="0">
                <a:solidFill>
                  <a:srgbClr val="FF0000"/>
                </a:solidFill>
                <a:latin typeface="Consolas" panose="020B0609020204030204" pitchFamily="49" charset="0"/>
              </a:rPr>
              <a:t> Spacing</a:t>
            </a:r>
            <a:r>
              <a:rPr lang="en-US" sz="600" dirty="0">
                <a:solidFill>
                  <a:srgbClr val="0000FF"/>
                </a:solidFill>
                <a:latin typeface="Consolas" panose="020B0609020204030204" pitchFamily="49" charset="0"/>
              </a:rPr>
              <a:t>="0"</a:t>
            </a:r>
            <a:r>
              <a:rPr lang="en-US" sz="600" dirty="0">
                <a:solidFill>
                  <a:srgbClr val="FF0000"/>
                </a:solidFill>
                <a:latin typeface="Consolas" panose="020B0609020204030204" pitchFamily="49" charset="0"/>
              </a:rPr>
              <a:t> BackgroundColor</a:t>
            </a:r>
            <a:r>
              <a:rPr lang="en-US" sz="600" dirty="0">
                <a:solidFill>
                  <a:srgbClr val="0000FF"/>
                </a:solidFill>
                <a:latin typeface="Consolas" panose="020B0609020204030204" pitchFamily="49" charset="0"/>
              </a:rPr>
              <a:t>="#f5f6fa"</a:t>
            </a:r>
            <a:r>
              <a:rPr lang="en-US" sz="600" dirty="0">
                <a:solidFill>
                  <a:srgbClr val="FF0000"/>
                </a:solidFill>
                <a:latin typeface="Consolas" panose="020B0609020204030204" pitchFamily="49" charset="0"/>
              </a:rPr>
              <a:t> Orientation</a:t>
            </a:r>
            <a:r>
              <a:rPr lang="en-US" sz="600" dirty="0">
                <a:solidFill>
                  <a:srgbClr val="0000FF"/>
                </a:solidFill>
                <a:latin typeface="Consolas" panose="020B0609020204030204" pitchFamily="49" charset="0"/>
              </a:rPr>
              <a:t>="Horizontal"</a:t>
            </a:r>
            <a:r>
              <a:rPr lang="en-US" sz="600" dirty="0">
                <a:solidFill>
                  <a:srgbClr val="FF0000"/>
                </a:solidFill>
                <a:latin typeface="Consolas" panose="020B0609020204030204" pitchFamily="49" charset="0"/>
              </a:rPr>
              <a:t> HorizontalOptions</a:t>
            </a:r>
            <a:r>
              <a:rPr lang="en-US" sz="600" dirty="0">
                <a:solidFill>
                  <a:srgbClr val="0000FF"/>
                </a:solidFill>
                <a:latin typeface="Consolas" panose="020B0609020204030204" pitchFamily="49" charset="0"/>
              </a:rPr>
              <a:t>="Center"&gt;</a:t>
            </a:r>
            <a:endParaRPr lang="en-US"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Image</a:t>
            </a:r>
            <a:r>
              <a:rPr lang="es-DO" sz="600" dirty="0">
                <a:solidFill>
                  <a:srgbClr val="0000FF"/>
                </a:solidFill>
                <a:latin typeface="Consolas" panose="020B0609020204030204" pitchFamily="49" charset="0"/>
              </a:rPr>
              <a:t>="youtube.png"</a:t>
            </a:r>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HeightRequest</a:t>
            </a:r>
            <a:r>
              <a:rPr lang="es-DO" sz="600" dirty="0">
                <a:solidFill>
                  <a:srgbClr val="0000FF"/>
                </a:solidFill>
                <a:latin typeface="Consolas" panose="020B0609020204030204" pitchFamily="49" charset="0"/>
              </a:rPr>
              <a:t>="{</a:t>
            </a:r>
            <a:r>
              <a:rPr lang="es-DO" sz="600" dirty="0">
                <a:solidFill>
                  <a:srgbClr val="A31515"/>
                </a:solidFill>
                <a:latin typeface="Consolas" panose="020B0609020204030204" pitchFamily="49" charset="0"/>
              </a:rPr>
              <a:t>OnPlatform</a:t>
            </a:r>
            <a:r>
              <a:rPr lang="es-DO" sz="600" dirty="0">
                <a:solidFill>
                  <a:srgbClr val="FF0000"/>
                </a:solidFill>
                <a:latin typeface="Consolas" panose="020B0609020204030204" pitchFamily="49" charset="0"/>
              </a:rPr>
              <a:t> Android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90</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a:t>
            </a:r>
            <a:r>
              <a:rPr lang="es-DO" sz="600" dirty="0">
                <a:solidFill>
                  <a:srgbClr val="A31515"/>
                </a:solidFill>
                <a:latin typeface="Consolas" panose="020B0609020204030204" pitchFamily="49" charset="0"/>
              </a:rPr>
              <a:t>OnPlatform</a:t>
            </a:r>
            <a:r>
              <a:rPr lang="es-DO" sz="600" dirty="0">
                <a:solidFill>
                  <a:srgbClr val="FF0000"/>
                </a:solidFill>
                <a:latin typeface="Consolas" panose="020B0609020204030204" pitchFamily="49" charset="0"/>
              </a:rPr>
              <a:t> Android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80</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="btnVerYoutube"</a:t>
            </a:r>
            <a:r>
              <a:rPr lang="es-DO" sz="600" dirty="0">
                <a:solidFill>
                  <a:srgbClr val="FF0000"/>
                </a:solidFill>
                <a:latin typeface="Consolas" panose="020B0609020204030204" pitchFamily="49" charset="0"/>
              </a:rPr>
              <a:t> Clicked</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btnVerYoutube_Clicked</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Image</a:t>
            </a:r>
            <a:r>
              <a:rPr lang="es-DO" sz="600" dirty="0">
                <a:solidFill>
                  <a:srgbClr val="0000FF"/>
                </a:solidFill>
                <a:latin typeface="Consolas" panose="020B0609020204030204" pitchFamily="49" charset="0"/>
              </a:rPr>
              <a:t>="linkedin.png"</a:t>
            </a:r>
            <a:r>
              <a:rPr lang="es-DO" sz="600" dirty="0">
                <a:solidFill>
                  <a:srgbClr val="FF0000"/>
                </a:solidFill>
                <a:latin typeface="Consolas" panose="020B0609020204030204" pitchFamily="49" charset="0"/>
              </a:rPr>
              <a:t> HeightRequest</a:t>
            </a:r>
            <a:r>
              <a:rPr lang="es-DO" sz="600" dirty="0">
                <a:solidFill>
                  <a:srgbClr val="0000FF"/>
                </a:solidFill>
                <a:latin typeface="Consolas" panose="020B0609020204030204" pitchFamily="49" charset="0"/>
              </a:rPr>
              <a:t>="{</a:t>
            </a:r>
            <a:r>
              <a:rPr lang="es-DO" sz="600" dirty="0">
                <a:solidFill>
                  <a:srgbClr val="A31515"/>
                </a:solidFill>
                <a:latin typeface="Consolas" panose="020B0609020204030204" pitchFamily="49" charset="0"/>
              </a:rPr>
              <a:t>OnPlatform</a:t>
            </a:r>
            <a:r>
              <a:rPr lang="es-DO" sz="600" dirty="0">
                <a:solidFill>
                  <a:srgbClr val="FF0000"/>
                </a:solidFill>
                <a:latin typeface="Consolas" panose="020B0609020204030204" pitchFamily="49" charset="0"/>
              </a:rPr>
              <a:t> Android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90</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a:t>
            </a:r>
            <a:r>
              <a:rPr lang="es-DO" sz="600" dirty="0">
                <a:solidFill>
                  <a:srgbClr val="A31515"/>
                </a:solidFill>
                <a:latin typeface="Consolas" panose="020B0609020204030204" pitchFamily="49" charset="0"/>
              </a:rPr>
              <a:t>OnPlatform</a:t>
            </a:r>
            <a:r>
              <a:rPr lang="es-DO" sz="600" dirty="0">
                <a:solidFill>
                  <a:srgbClr val="FF0000"/>
                </a:solidFill>
                <a:latin typeface="Consolas" panose="020B0609020204030204" pitchFamily="49" charset="0"/>
              </a:rPr>
              <a:t> Android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80</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="btnVerlinkedin"</a:t>
            </a:r>
            <a:r>
              <a:rPr lang="es-DO" sz="600" dirty="0">
                <a:solidFill>
                  <a:srgbClr val="FF0000"/>
                </a:solidFill>
                <a:latin typeface="Consolas" panose="020B0609020204030204" pitchFamily="49" charset="0"/>
              </a:rPr>
              <a:t> Clicked</a:t>
            </a:r>
            <a:r>
              <a:rPr lang="es-DO" sz="600" dirty="0">
                <a:solidFill>
                  <a:srgbClr val="0000FF"/>
                </a:solidFill>
                <a:latin typeface="Consolas" panose="020B0609020204030204" pitchFamily="49" charset="0"/>
              </a:rPr>
              <a:t>="btnVerlinkedin_Clicked"/&gt;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Image</a:t>
            </a:r>
            <a:r>
              <a:rPr lang="es-DO" sz="600" dirty="0">
                <a:solidFill>
                  <a:srgbClr val="0000FF"/>
                </a:solidFill>
                <a:latin typeface="Consolas" panose="020B0609020204030204" pitchFamily="49" charset="0"/>
              </a:rPr>
              <a:t>="twitter.png"</a:t>
            </a:r>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HeightRequest</a:t>
            </a:r>
            <a:r>
              <a:rPr lang="es-DO" sz="600" dirty="0">
                <a:solidFill>
                  <a:srgbClr val="0000FF"/>
                </a:solidFill>
                <a:latin typeface="Consolas" panose="020B0609020204030204" pitchFamily="49" charset="0"/>
              </a:rPr>
              <a:t>="{</a:t>
            </a:r>
            <a:r>
              <a:rPr lang="es-DO" sz="600" dirty="0">
                <a:solidFill>
                  <a:srgbClr val="A31515"/>
                </a:solidFill>
                <a:latin typeface="Consolas" panose="020B0609020204030204" pitchFamily="49" charset="0"/>
              </a:rPr>
              <a:t>OnPlatform</a:t>
            </a:r>
            <a:r>
              <a:rPr lang="es-DO" sz="600" dirty="0">
                <a:solidFill>
                  <a:srgbClr val="FF0000"/>
                </a:solidFill>
                <a:latin typeface="Consolas" panose="020B0609020204030204" pitchFamily="49" charset="0"/>
              </a:rPr>
              <a:t> Android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90</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a:t>
            </a:r>
            <a:r>
              <a:rPr lang="es-DO" sz="600" dirty="0">
                <a:solidFill>
                  <a:srgbClr val="A31515"/>
                </a:solidFill>
                <a:latin typeface="Consolas" panose="020B0609020204030204" pitchFamily="49" charset="0"/>
              </a:rPr>
              <a:t>OnPlatform</a:t>
            </a:r>
            <a:r>
              <a:rPr lang="es-DO" sz="600" dirty="0">
                <a:solidFill>
                  <a:srgbClr val="FF0000"/>
                </a:solidFill>
                <a:latin typeface="Consolas" panose="020B0609020204030204" pitchFamily="49" charset="0"/>
              </a:rPr>
              <a:t> Android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80</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="btnVerTwitter"</a:t>
            </a:r>
            <a:r>
              <a:rPr lang="es-DO" sz="600" dirty="0">
                <a:solidFill>
                  <a:srgbClr val="FF0000"/>
                </a:solidFill>
                <a:latin typeface="Consolas" panose="020B0609020204030204" pitchFamily="49" charset="0"/>
              </a:rPr>
              <a:t> Clicked</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btnVerTwitter_Clicked</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Image</a:t>
            </a:r>
            <a:r>
              <a:rPr lang="es-DO" sz="600" dirty="0">
                <a:solidFill>
                  <a:srgbClr val="0000FF"/>
                </a:solidFill>
                <a:latin typeface="Consolas" panose="020B0609020204030204" pitchFamily="49" charset="0"/>
              </a:rPr>
              <a:t>="instram.png"</a:t>
            </a:r>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HeightRequest</a:t>
            </a:r>
            <a:r>
              <a:rPr lang="es-DO" sz="600" dirty="0">
                <a:solidFill>
                  <a:srgbClr val="0000FF"/>
                </a:solidFill>
                <a:latin typeface="Consolas" panose="020B0609020204030204" pitchFamily="49" charset="0"/>
              </a:rPr>
              <a:t>="{</a:t>
            </a:r>
            <a:r>
              <a:rPr lang="es-DO" sz="600" dirty="0">
                <a:solidFill>
                  <a:srgbClr val="A31515"/>
                </a:solidFill>
                <a:latin typeface="Consolas" panose="020B0609020204030204" pitchFamily="49" charset="0"/>
              </a:rPr>
              <a:t>OnPlatform</a:t>
            </a:r>
            <a:r>
              <a:rPr lang="es-DO" sz="600" dirty="0">
                <a:solidFill>
                  <a:srgbClr val="FF0000"/>
                </a:solidFill>
                <a:latin typeface="Consolas" panose="020B0609020204030204" pitchFamily="49" charset="0"/>
              </a:rPr>
              <a:t> Android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90</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a:t>
            </a:r>
            <a:r>
              <a:rPr lang="es-DO" sz="600" dirty="0">
                <a:solidFill>
                  <a:srgbClr val="A31515"/>
                </a:solidFill>
                <a:latin typeface="Consolas" panose="020B0609020204030204" pitchFamily="49" charset="0"/>
              </a:rPr>
              <a:t>OnPlatform</a:t>
            </a:r>
            <a:r>
              <a:rPr lang="es-DO" sz="600" dirty="0">
                <a:solidFill>
                  <a:srgbClr val="FF0000"/>
                </a:solidFill>
                <a:latin typeface="Consolas" panose="020B0609020204030204" pitchFamily="49" charset="0"/>
              </a:rPr>
              <a:t> Android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80</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="btnVerInstagrams"</a:t>
            </a:r>
            <a:r>
              <a:rPr lang="es-DO" sz="600" dirty="0">
                <a:solidFill>
                  <a:srgbClr val="FF0000"/>
                </a:solidFill>
                <a:latin typeface="Consolas" panose="020B0609020204030204" pitchFamily="49" charset="0"/>
              </a:rPr>
              <a:t> Clicked</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btnVerInstagrams_Clicked</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Image</a:t>
            </a:r>
            <a:r>
              <a:rPr lang="es-DO" sz="600" dirty="0">
                <a:solidFill>
                  <a:srgbClr val="0000FF"/>
                </a:solidFill>
                <a:latin typeface="Consolas" panose="020B0609020204030204" pitchFamily="49" charset="0"/>
              </a:rPr>
              <a:t>="facebook.png"</a:t>
            </a:r>
            <a:r>
              <a:rPr lang="es-DO" sz="600" dirty="0">
                <a:solidFill>
                  <a:srgbClr val="FF0000"/>
                </a:solidFill>
                <a:latin typeface="Consolas" panose="020B0609020204030204" pitchFamily="49" charset="0"/>
              </a:rPr>
              <a:t> HeightRequest</a:t>
            </a:r>
            <a:r>
              <a:rPr lang="es-DO" sz="600" dirty="0">
                <a:solidFill>
                  <a:srgbClr val="0000FF"/>
                </a:solidFill>
                <a:latin typeface="Consolas" panose="020B0609020204030204" pitchFamily="49" charset="0"/>
              </a:rPr>
              <a:t>="{</a:t>
            </a:r>
            <a:r>
              <a:rPr lang="es-DO" sz="600" dirty="0">
                <a:solidFill>
                  <a:srgbClr val="A31515"/>
                </a:solidFill>
                <a:latin typeface="Consolas" panose="020B0609020204030204" pitchFamily="49" charset="0"/>
              </a:rPr>
              <a:t>OnPlatform</a:t>
            </a:r>
            <a:r>
              <a:rPr lang="es-DO" sz="600" dirty="0">
                <a:solidFill>
                  <a:srgbClr val="FF0000"/>
                </a:solidFill>
                <a:latin typeface="Consolas" panose="020B0609020204030204" pitchFamily="49" charset="0"/>
              </a:rPr>
              <a:t> Android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90</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a:t>
            </a:r>
            <a:r>
              <a:rPr lang="es-DO" sz="600" dirty="0">
                <a:solidFill>
                  <a:srgbClr val="A31515"/>
                </a:solidFill>
                <a:latin typeface="Consolas" panose="020B0609020204030204" pitchFamily="49" charset="0"/>
              </a:rPr>
              <a:t>OnPlatform</a:t>
            </a:r>
            <a:r>
              <a:rPr lang="es-DO" sz="600" dirty="0">
                <a:solidFill>
                  <a:srgbClr val="FF0000"/>
                </a:solidFill>
                <a:latin typeface="Consolas" panose="020B0609020204030204" pitchFamily="49" charset="0"/>
              </a:rPr>
              <a:t> Android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80</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="btnVerFacebook"</a:t>
            </a:r>
            <a:r>
              <a:rPr lang="es-DO" sz="600" dirty="0">
                <a:solidFill>
                  <a:srgbClr val="FF0000"/>
                </a:solidFill>
                <a:latin typeface="Consolas" panose="020B0609020204030204" pitchFamily="49" charset="0"/>
              </a:rPr>
              <a:t> Clicked</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btnVerFacebook_Clicked</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p:txBody>
      </p:sp>
      <p:sp>
        <p:nvSpPr>
          <p:cNvPr id="4" name="TextBox 3">
            <a:extLst>
              <a:ext uri="{FF2B5EF4-FFF2-40B4-BE49-F238E27FC236}">
                <a16:creationId xmlns:a16="http://schemas.microsoft.com/office/drawing/2014/main" id="{26EB600B-9BF6-4FEE-9463-81766DE3BAFF}"/>
              </a:ext>
            </a:extLst>
          </p:cNvPr>
          <p:cNvSpPr txBox="1"/>
          <p:nvPr/>
        </p:nvSpPr>
        <p:spPr>
          <a:xfrm>
            <a:off x="3830782" y="243512"/>
            <a:ext cx="8253642" cy="1323439"/>
          </a:xfrm>
          <a:prstGeom prst="rect">
            <a:avLst/>
          </a:prstGeom>
          <a:noFill/>
        </p:spPr>
        <p:txBody>
          <a:bodyPr wrap="square" rtlCol="0">
            <a:spAutoFit/>
          </a:bodyPr>
          <a:lstStyle/>
          <a:p>
            <a:pPr algn="ctr"/>
            <a:r>
              <a:rPr lang="en-US" sz="4000" b="1" dirty="0"/>
              <a:t>Codigo Fuente Completo</a:t>
            </a:r>
          </a:p>
          <a:p>
            <a:pPr algn="ctr"/>
            <a:r>
              <a:rPr lang="en-US" sz="4000" b="1" dirty="0">
                <a:solidFill>
                  <a:srgbClr val="3667FF"/>
                </a:solidFill>
              </a:rPr>
              <a:t>Xamarin</a:t>
            </a:r>
            <a:endParaRPr lang="es-DO" sz="4000" b="1" dirty="0">
              <a:solidFill>
                <a:srgbClr val="3667FF"/>
              </a:solidFill>
            </a:endParaRPr>
          </a:p>
        </p:txBody>
      </p:sp>
    </p:spTree>
    <p:extLst>
      <p:ext uri="{BB962C8B-B14F-4D97-AF65-F5344CB8AC3E}">
        <p14:creationId xmlns:p14="http://schemas.microsoft.com/office/powerpoint/2010/main" val="1533518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05460BF-2EE2-EAF7-2863-68F3F0CC3B84}"/>
              </a:ext>
            </a:extLst>
          </p:cNvPr>
          <p:cNvSpPr txBox="1"/>
          <p:nvPr/>
        </p:nvSpPr>
        <p:spPr>
          <a:xfrm>
            <a:off x="0" y="0"/>
            <a:ext cx="11592232" cy="6832640"/>
          </a:xfrm>
          <a:prstGeom prst="rect">
            <a:avLst/>
          </a:prstGeom>
          <a:noFill/>
        </p:spPr>
        <p:txBody>
          <a:bodyPr wrap="square">
            <a:spAutoFit/>
          </a:bodyPr>
          <a:lstStyle/>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="JUANCITO PEÑA"</a:t>
            </a:r>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="Black"</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="30"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="1"</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="CenterAndExpand"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ES" sz="600" dirty="0">
                <a:solidFill>
                  <a:srgbClr val="000000"/>
                </a:solidFill>
                <a:latin typeface="Consolas" panose="020B0609020204030204" pitchFamily="49" charset="0"/>
              </a:rPr>
              <a:t>        </a:t>
            </a:r>
            <a:r>
              <a:rPr lang="es-ES" sz="600" dirty="0">
                <a:solidFill>
                  <a:srgbClr val="0000FF"/>
                </a:solidFill>
                <a:latin typeface="Consolas" panose="020B0609020204030204" pitchFamily="49" charset="0"/>
              </a:rPr>
              <a:t>&lt;</a:t>
            </a:r>
            <a:r>
              <a:rPr lang="es-ES" sz="600" dirty="0">
                <a:solidFill>
                  <a:srgbClr val="A31515"/>
                </a:solidFill>
                <a:latin typeface="Consolas" panose="020B0609020204030204" pitchFamily="49" charset="0"/>
              </a:rPr>
              <a:t>Label</a:t>
            </a:r>
            <a:r>
              <a:rPr lang="es-ES" sz="600" dirty="0">
                <a:solidFill>
                  <a:srgbClr val="FF0000"/>
                </a:solidFill>
                <a:latin typeface="Consolas" panose="020B0609020204030204" pitchFamily="49" charset="0"/>
              </a:rPr>
              <a:t> Text</a:t>
            </a:r>
            <a:r>
              <a:rPr lang="es-ES" sz="600" dirty="0">
                <a:solidFill>
                  <a:srgbClr val="0000FF"/>
                </a:solidFill>
                <a:latin typeface="Consolas" panose="020B0609020204030204" pitchFamily="49" charset="0"/>
              </a:rPr>
              <a:t>="Demon Slayer: Kimetsu no Yaiba"</a:t>
            </a:r>
            <a:r>
              <a:rPr lang="es-ES"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="Black"</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="20"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="CenterAndExpand"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fr-FR" sz="600" dirty="0">
                <a:solidFill>
                  <a:srgbClr val="000000"/>
                </a:solidFill>
                <a:latin typeface="Consolas" panose="020B0609020204030204" pitchFamily="49" charset="0"/>
              </a:rPr>
              <a:t>        </a:t>
            </a:r>
            <a:r>
              <a:rPr lang="fr-FR" sz="600" dirty="0">
                <a:solidFill>
                  <a:srgbClr val="0000FF"/>
                </a:solidFill>
                <a:latin typeface="Consolas" panose="020B0609020204030204" pitchFamily="49" charset="0"/>
              </a:rPr>
              <a:t>&lt;</a:t>
            </a:r>
            <a:r>
              <a:rPr lang="fr-FR" sz="600" dirty="0" err="1">
                <a:solidFill>
                  <a:srgbClr val="A31515"/>
                </a:solidFill>
                <a:latin typeface="Consolas" panose="020B0609020204030204" pitchFamily="49" charset="0"/>
              </a:rPr>
              <a:t>controls</a:t>
            </a:r>
            <a:r>
              <a:rPr lang="fr-FR" sz="600" dirty="0" err="1">
                <a:solidFill>
                  <a:srgbClr val="0000FF"/>
                </a:solidFill>
                <a:latin typeface="Consolas" panose="020B0609020204030204" pitchFamily="49" charset="0"/>
              </a:rPr>
              <a:t>:</a:t>
            </a:r>
            <a:r>
              <a:rPr lang="fr-FR" sz="600" dirty="0" err="1">
                <a:solidFill>
                  <a:srgbClr val="A31515"/>
                </a:solidFill>
                <a:latin typeface="Consolas" panose="020B0609020204030204" pitchFamily="49" charset="0"/>
              </a:rPr>
              <a:t>CircleImage</a:t>
            </a:r>
            <a:r>
              <a:rPr lang="fr-FR" sz="600" dirty="0">
                <a:solidFill>
                  <a:srgbClr val="FF0000"/>
                </a:solidFill>
                <a:latin typeface="Consolas" panose="020B0609020204030204" pitchFamily="49" charset="0"/>
              </a:rPr>
              <a:t> Source</a:t>
            </a:r>
            <a:r>
              <a:rPr lang="fr-FR" sz="600" dirty="0">
                <a:solidFill>
                  <a:srgbClr val="0000FF"/>
                </a:solidFill>
                <a:latin typeface="Consolas" panose="020B0609020204030204" pitchFamily="49" charset="0"/>
              </a:rPr>
              <a:t>="https://res.cloudinary.com/</a:t>
            </a:r>
            <a:r>
              <a:rPr lang="fr-FR" sz="600" dirty="0" err="1">
                <a:solidFill>
                  <a:srgbClr val="0000FF"/>
                </a:solidFill>
                <a:latin typeface="Consolas" panose="020B0609020204030204" pitchFamily="49" charset="0"/>
              </a:rPr>
              <a:t>teepublic</a:t>
            </a:r>
            <a:r>
              <a:rPr lang="fr-FR" sz="600" dirty="0">
                <a:solidFill>
                  <a:srgbClr val="0000FF"/>
                </a:solidFill>
                <a:latin typeface="Consolas" panose="020B0609020204030204" pitchFamily="49" charset="0"/>
              </a:rPr>
              <a:t>/image/private/s--Lnz33Nnc--/t_Resized%20Artwork/c_fit,g_north_west,h_954,w_954/co_000000,e_outline:48/co_000000,e_outline:inner_fill:48/co_ffffff,e_outline:48/co_ffffff,e_outline:inner_fill:48/co_bbbbbb,e_outline:3:1000/c_mpad,g_center,h_1260,w_1260/</a:t>
            </a:r>
            <a:r>
              <a:rPr lang="fr-FR" sz="600" dirty="0" err="1">
                <a:solidFill>
                  <a:srgbClr val="0000FF"/>
                </a:solidFill>
                <a:latin typeface="Consolas" panose="020B0609020204030204" pitchFamily="49" charset="0"/>
              </a:rPr>
              <a:t>b_rgb:eeeeee</a:t>
            </a:r>
            <a:r>
              <a:rPr lang="fr-FR" sz="600" dirty="0">
                <a:solidFill>
                  <a:srgbClr val="0000FF"/>
                </a:solidFill>
                <a:latin typeface="Consolas" panose="020B0609020204030204" pitchFamily="49" charset="0"/>
              </a:rPr>
              <a:t>/</a:t>
            </a:r>
            <a:r>
              <a:rPr lang="fr-FR" sz="600" dirty="0" err="1">
                <a:solidFill>
                  <a:srgbClr val="0000FF"/>
                </a:solidFill>
                <a:latin typeface="Consolas" panose="020B0609020204030204" pitchFamily="49" charset="0"/>
              </a:rPr>
              <a:t>t_watermark_lock</a:t>
            </a:r>
            <a:r>
              <a:rPr lang="fr-FR" sz="600" dirty="0">
                <a:solidFill>
                  <a:srgbClr val="0000FF"/>
                </a:solidFill>
                <a:latin typeface="Consolas" panose="020B0609020204030204" pitchFamily="49" charset="0"/>
              </a:rPr>
              <a:t>/c_limit,f_auto,h_630,q_90,w_630/v1617054665/production/designs/20680282_0.jpg"</a:t>
            </a:r>
            <a:endParaRPr lang="fr-FR"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EndAndExpand</a:t>
            </a:r>
            <a:r>
              <a:rPr lang="es-DO" sz="600" dirty="0">
                <a:solidFill>
                  <a:srgbClr val="0000FF"/>
                </a:solidFill>
                <a:latin typeface="Consolas" panose="020B0609020204030204" pitchFamily="49" charset="0"/>
              </a:rPr>
              <a: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BorderThickness</a:t>
            </a:r>
            <a:r>
              <a:rPr lang="es-DO" sz="600" dirty="0">
                <a:solidFill>
                  <a:srgbClr val="0000FF"/>
                </a:solidFill>
                <a:latin typeface="Consolas" panose="020B0609020204030204" pitchFamily="49" charset="0"/>
              </a:rPr>
              <a:t>="10"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BorderColor</a:t>
            </a:r>
            <a:r>
              <a:rPr lang="es-DO" sz="600" dirty="0">
                <a:solidFill>
                  <a:srgbClr val="0000FF"/>
                </a:solidFill>
                <a:latin typeface="Consolas" panose="020B0609020204030204" pitchFamily="49" charset="0"/>
              </a:rPr>
              <a:t>="red"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="550"/&gt;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="Anime"</a:t>
            </a:r>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="#0097e6"</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="40"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="CenterAndExpand"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r>
              <a:rPr lang="es-ES" sz="600" dirty="0">
                <a:solidFill>
                  <a:srgbClr val="000000"/>
                </a:solidFill>
                <a:latin typeface="Consolas" panose="020B0609020204030204" pitchFamily="49" charset="0"/>
              </a:rPr>
              <a:t>        </a:t>
            </a:r>
            <a:r>
              <a:rPr lang="es-ES" sz="600" dirty="0">
                <a:solidFill>
                  <a:srgbClr val="0000FF"/>
                </a:solidFill>
                <a:latin typeface="Consolas" panose="020B0609020204030204" pitchFamily="49" charset="0"/>
              </a:rPr>
              <a:t>&lt;</a:t>
            </a:r>
            <a:r>
              <a:rPr lang="es-ES" sz="600" dirty="0">
                <a:solidFill>
                  <a:srgbClr val="A31515"/>
                </a:solidFill>
                <a:latin typeface="Consolas" panose="020B0609020204030204" pitchFamily="49" charset="0"/>
              </a:rPr>
              <a:t>Label</a:t>
            </a:r>
            <a:r>
              <a:rPr lang="es-ES" sz="600" dirty="0">
                <a:solidFill>
                  <a:srgbClr val="FF0000"/>
                </a:solidFill>
                <a:latin typeface="Consolas" panose="020B0609020204030204" pitchFamily="49" charset="0"/>
              </a:rPr>
              <a:t> Text</a:t>
            </a:r>
            <a:r>
              <a:rPr lang="es-ES" sz="600" dirty="0">
                <a:solidFill>
                  <a:srgbClr val="0000FF"/>
                </a:solidFill>
                <a:latin typeface="Consolas" panose="020B0609020204030204" pitchFamily="49" charset="0"/>
              </a:rPr>
              <a:t>="Kimetsu no Yaiba, también conocida bajo su nombre en inglés Demon Slayer, es una serie de manga escrita e ilustrada por Koyoharu Gotōge, cuya publicación comenzó el 15 de febrero de 2016 en la revista semanal Shūkan Shōnen Jump de la editorial Shūeisha"</a:t>
            </a:r>
            <a:r>
              <a:rPr lang="es-ES"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="Black"</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="16"</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FontAttributes</a:t>
            </a:r>
            <a:r>
              <a:rPr lang="es-DO" sz="600" dirty="0">
                <a:solidFill>
                  <a:srgbClr val="0000FF"/>
                </a:solidFill>
                <a:latin typeface="Consolas" panose="020B0609020204030204" pitchFamily="49" charset="0"/>
              </a:rPr>
              <a:t>="Bold"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="8"</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="10,10,10,10"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="CenterAndExpand"</a:t>
            </a:r>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="Mis Redes Sociales"</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="#44bd32"</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="25"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FontFamily</a:t>
            </a:r>
            <a:r>
              <a:rPr lang="es-DO" sz="600" dirty="0">
                <a:solidFill>
                  <a:srgbClr val="0000FF"/>
                </a:solidFill>
                <a:latin typeface="Consolas" panose="020B0609020204030204" pitchFamily="49" charset="0"/>
              </a:rPr>
              <a:t> = "Lobster"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="CenterAndExpand"</a:t>
            </a:r>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&lt;</a:t>
            </a:r>
            <a:r>
              <a:rPr lang="en-US" sz="600" dirty="0">
                <a:solidFill>
                  <a:srgbClr val="A31515"/>
                </a:solidFill>
                <a:latin typeface="Consolas" panose="020B0609020204030204" pitchFamily="49" charset="0"/>
              </a:rPr>
              <a:t>StackLayout</a:t>
            </a:r>
            <a:r>
              <a:rPr lang="en-US" sz="600" dirty="0">
                <a:solidFill>
                  <a:srgbClr val="FF0000"/>
                </a:solidFill>
                <a:latin typeface="Consolas" panose="020B0609020204030204" pitchFamily="49" charset="0"/>
              </a:rPr>
              <a:t> Orientation</a:t>
            </a:r>
            <a:r>
              <a:rPr lang="en-US" sz="600" dirty="0">
                <a:solidFill>
                  <a:srgbClr val="0000FF"/>
                </a:solidFill>
                <a:latin typeface="Consolas" panose="020B0609020204030204" pitchFamily="49" charset="0"/>
              </a:rPr>
              <a:t>="Horizontal"</a:t>
            </a:r>
            <a:r>
              <a:rPr lang="en-US" sz="600" dirty="0">
                <a:solidFill>
                  <a:srgbClr val="FF0000"/>
                </a:solidFill>
                <a:latin typeface="Consolas" panose="020B0609020204030204" pitchFamily="49" charset="0"/>
              </a:rPr>
              <a:t> HeightRequest</a:t>
            </a:r>
            <a:r>
              <a:rPr lang="en-US" sz="600" dirty="0">
                <a:solidFill>
                  <a:srgbClr val="0000FF"/>
                </a:solidFill>
                <a:latin typeface="Consolas" panose="020B0609020204030204" pitchFamily="49" charset="0"/>
              </a:rPr>
              <a:t>="80"</a:t>
            </a:r>
            <a:r>
              <a:rPr lang="en-US" sz="600" dirty="0">
                <a:solidFill>
                  <a:srgbClr val="000000"/>
                </a:solidFill>
                <a:latin typeface="Consolas" panose="020B0609020204030204" pitchFamily="49" charset="0"/>
              </a:rPr>
              <a:t> </a:t>
            </a:r>
            <a:r>
              <a:rPr lang="en-US" sz="600" dirty="0">
                <a:solidFill>
                  <a:srgbClr val="FF0000"/>
                </a:solidFill>
                <a:latin typeface="Consolas" panose="020B0609020204030204" pitchFamily="49" charset="0"/>
              </a:rPr>
              <a:t> BackgroundColor</a:t>
            </a:r>
            <a:r>
              <a:rPr lang="en-US" sz="600" dirty="0">
                <a:solidFill>
                  <a:srgbClr val="0000FF"/>
                </a:solidFill>
                <a:latin typeface="Consolas" panose="020B0609020204030204" pitchFamily="49" charset="0"/>
              </a:rPr>
              <a:t>="#12CBC4"</a:t>
            </a:r>
            <a:r>
              <a:rPr lang="en-US" sz="600" dirty="0">
                <a:solidFill>
                  <a:srgbClr val="FF0000"/>
                </a:solidFill>
                <a:latin typeface="Consolas" panose="020B0609020204030204" pitchFamily="49" charset="0"/>
              </a:rPr>
              <a:t> Margin</a:t>
            </a:r>
            <a:r>
              <a:rPr lang="en-US" sz="600" dirty="0">
                <a:solidFill>
                  <a:srgbClr val="0000FF"/>
                </a:solidFill>
                <a:latin typeface="Consolas" panose="020B0609020204030204" pitchFamily="49" charset="0"/>
              </a:rPr>
              <a:t>="10"&gt;</a:t>
            </a:r>
            <a:endParaRPr lang="en-US"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&lt;</a:t>
            </a:r>
            <a:r>
              <a:rPr lang="en-US" sz="600" dirty="0">
                <a:solidFill>
                  <a:srgbClr val="A31515"/>
                </a:solidFill>
                <a:latin typeface="Consolas" panose="020B0609020204030204" pitchFamily="49" charset="0"/>
              </a:rPr>
              <a:t>StackLayout</a:t>
            </a:r>
            <a:r>
              <a:rPr lang="en-US" sz="600" dirty="0">
                <a:solidFill>
                  <a:srgbClr val="FF0000"/>
                </a:solidFill>
                <a:latin typeface="Consolas" panose="020B0609020204030204" pitchFamily="49" charset="0"/>
              </a:rPr>
              <a:t> Spacing</a:t>
            </a:r>
            <a:r>
              <a:rPr lang="en-US" sz="600" dirty="0">
                <a:solidFill>
                  <a:srgbClr val="0000FF"/>
                </a:solidFill>
                <a:latin typeface="Consolas" panose="020B0609020204030204" pitchFamily="49" charset="0"/>
              </a:rPr>
              <a:t>="0"</a:t>
            </a:r>
            <a:r>
              <a:rPr lang="en-US" sz="600" dirty="0">
                <a:solidFill>
                  <a:srgbClr val="FF0000"/>
                </a:solidFill>
                <a:latin typeface="Consolas" panose="020B0609020204030204" pitchFamily="49" charset="0"/>
              </a:rPr>
              <a:t> BackgroundColor</a:t>
            </a:r>
            <a:r>
              <a:rPr lang="en-US" sz="600" dirty="0">
                <a:solidFill>
                  <a:srgbClr val="0000FF"/>
                </a:solidFill>
                <a:latin typeface="Consolas" panose="020B0609020204030204" pitchFamily="49" charset="0"/>
              </a:rPr>
              <a:t>="#f5f6fa"</a:t>
            </a:r>
            <a:r>
              <a:rPr lang="en-US" sz="600" dirty="0">
                <a:solidFill>
                  <a:srgbClr val="FF0000"/>
                </a:solidFill>
                <a:latin typeface="Consolas" panose="020B0609020204030204" pitchFamily="49" charset="0"/>
              </a:rPr>
              <a:t> Orientation</a:t>
            </a:r>
            <a:r>
              <a:rPr lang="en-US" sz="600" dirty="0">
                <a:solidFill>
                  <a:srgbClr val="0000FF"/>
                </a:solidFill>
                <a:latin typeface="Consolas" panose="020B0609020204030204" pitchFamily="49" charset="0"/>
              </a:rPr>
              <a:t>="Horizontal"</a:t>
            </a:r>
            <a:r>
              <a:rPr lang="en-US" sz="600" dirty="0">
                <a:solidFill>
                  <a:srgbClr val="FF0000"/>
                </a:solidFill>
                <a:latin typeface="Consolas" panose="020B0609020204030204" pitchFamily="49" charset="0"/>
              </a:rPr>
              <a:t> HorizontalOptions</a:t>
            </a:r>
            <a:r>
              <a:rPr lang="en-US" sz="600" dirty="0">
                <a:solidFill>
                  <a:srgbClr val="0000FF"/>
                </a:solidFill>
                <a:latin typeface="Consolas" panose="020B0609020204030204" pitchFamily="49" charset="0"/>
              </a:rPr>
              <a:t>="Center"&gt;</a:t>
            </a:r>
            <a:endParaRPr lang="en-US"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="80"</a:t>
            </a:r>
            <a:r>
              <a:rPr lang="es-DO" sz="600" dirty="0">
                <a:solidFill>
                  <a:srgbClr val="FF0000"/>
                </a:solidFill>
                <a:latin typeface="Consolas" panose="020B0609020204030204" pitchFamily="49" charset="0"/>
              </a:rPr>
              <a:t> ImageSource</a:t>
            </a:r>
            <a:r>
              <a:rPr lang="es-DO" sz="600" dirty="0">
                <a:solidFill>
                  <a:srgbClr val="0000FF"/>
                </a:solidFill>
                <a:latin typeface="Consolas" panose="020B0609020204030204" pitchFamily="49" charset="0"/>
              </a:rPr>
              <a:t>="https://c.tenor.com/e09HKf58ydcAAAAC/tanjiro-kamado.gif"</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="btnyoutube"/&gt;</a:t>
            </a:r>
            <a:endParaRPr lang="es-DO" sz="600" dirty="0">
              <a:solidFill>
                <a:srgbClr val="000000"/>
              </a:solidFill>
              <a:latin typeface="Consolas" panose="020B0609020204030204" pitchFamily="49" charset="0"/>
            </a:endParaRPr>
          </a:p>
          <a:p>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&lt;</a:t>
            </a:r>
            <a:r>
              <a:rPr lang="en-US" sz="600" dirty="0">
                <a:solidFill>
                  <a:srgbClr val="A31515"/>
                </a:solidFill>
                <a:latin typeface="Consolas" panose="020B0609020204030204" pitchFamily="49" charset="0"/>
              </a:rPr>
              <a:t>Button</a:t>
            </a:r>
            <a:r>
              <a:rPr lang="en-US" sz="600" dirty="0">
                <a:solidFill>
                  <a:srgbClr val="FF0000"/>
                </a:solidFill>
                <a:latin typeface="Consolas" panose="020B0609020204030204" pitchFamily="49" charset="0"/>
              </a:rPr>
              <a:t> BackgroundColor</a:t>
            </a:r>
            <a:r>
              <a:rPr lang="en-US" sz="600" dirty="0">
                <a:solidFill>
                  <a:srgbClr val="0000FF"/>
                </a:solidFill>
                <a:latin typeface="Consolas" panose="020B0609020204030204" pitchFamily="49" charset="0"/>
              </a:rPr>
              <a:t>="#f5f6fa"</a:t>
            </a:r>
            <a:r>
              <a:rPr lang="en-US" sz="600" dirty="0">
                <a:solidFill>
                  <a:srgbClr val="FF0000"/>
                </a:solidFill>
                <a:latin typeface="Consolas" panose="020B0609020204030204" pitchFamily="49" charset="0"/>
              </a:rPr>
              <a:t> WidthRequest</a:t>
            </a:r>
            <a:r>
              <a:rPr lang="en-US" sz="600" dirty="0">
                <a:solidFill>
                  <a:srgbClr val="0000FF"/>
                </a:solidFill>
                <a:latin typeface="Consolas" panose="020B0609020204030204" pitchFamily="49" charset="0"/>
              </a:rPr>
              <a:t>="80"</a:t>
            </a:r>
            <a:r>
              <a:rPr lang="en-US" sz="600" dirty="0">
                <a:solidFill>
                  <a:srgbClr val="FF0000"/>
                </a:solidFill>
                <a:latin typeface="Consolas" panose="020B0609020204030204" pitchFamily="49" charset="0"/>
              </a:rPr>
              <a:t> ImageSource</a:t>
            </a:r>
            <a:r>
              <a:rPr lang="en-US" sz="600" dirty="0">
                <a:solidFill>
                  <a:srgbClr val="0000FF"/>
                </a:solidFill>
                <a:latin typeface="Consolas" panose="020B0609020204030204" pitchFamily="49" charset="0"/>
              </a:rPr>
              <a:t>=""</a:t>
            </a:r>
            <a:r>
              <a:rPr lang="en-US" sz="600" dirty="0">
                <a:solidFill>
                  <a:srgbClr val="FF0000"/>
                </a:solidFill>
                <a:latin typeface="Consolas" panose="020B0609020204030204" pitchFamily="49" charset="0"/>
              </a:rPr>
              <a:t> x</a:t>
            </a:r>
            <a:r>
              <a:rPr lang="en-US" sz="600" dirty="0">
                <a:solidFill>
                  <a:srgbClr val="0000FF"/>
                </a:solidFill>
                <a:latin typeface="Consolas" panose="020B0609020204030204" pitchFamily="49" charset="0"/>
              </a:rPr>
              <a:t>:</a:t>
            </a:r>
            <a:r>
              <a:rPr lang="en-US" sz="600" dirty="0">
                <a:solidFill>
                  <a:srgbClr val="FF0000"/>
                </a:solidFill>
                <a:latin typeface="Consolas" panose="020B0609020204030204" pitchFamily="49" charset="0"/>
              </a:rPr>
              <a:t>Name</a:t>
            </a:r>
            <a:r>
              <a:rPr lang="en-US" sz="600" dirty="0">
                <a:solidFill>
                  <a:srgbClr val="0000FF"/>
                </a:solidFill>
                <a:latin typeface="Consolas" panose="020B0609020204030204" pitchFamily="49" charset="0"/>
              </a:rPr>
              <a:t>="btninstagram" /&gt;</a:t>
            </a:r>
            <a:endParaRPr lang="en-US"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="80"</a:t>
            </a:r>
            <a:r>
              <a:rPr lang="es-DO" sz="600" dirty="0">
                <a:solidFill>
                  <a:srgbClr val="FF0000"/>
                </a:solidFill>
                <a:latin typeface="Consolas" panose="020B0609020204030204" pitchFamily="49" charset="0"/>
              </a:rPr>
              <a:t> ImageSource</a:t>
            </a:r>
            <a:r>
              <a:rPr lang="es-DO" sz="600" dirty="0">
                <a:solidFill>
                  <a:srgbClr val="0000FF"/>
                </a:solidFill>
                <a:latin typeface="Consolas" panose="020B0609020204030204" pitchFamily="49" charset="0"/>
              </a:rPr>
              <a:t>="facebook.png"</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="btnfacebook"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="80"</a:t>
            </a:r>
            <a:r>
              <a:rPr lang="es-DO" sz="600" dirty="0">
                <a:solidFill>
                  <a:srgbClr val="FF0000"/>
                </a:solidFill>
                <a:latin typeface="Consolas" panose="020B0609020204030204" pitchFamily="49" charset="0"/>
              </a:rPr>
              <a:t> ImageSource</a:t>
            </a:r>
            <a:r>
              <a:rPr lang="es-DO" sz="600" dirty="0">
                <a:solidFill>
                  <a:srgbClr val="0000FF"/>
                </a:solidFill>
                <a:latin typeface="Consolas" panose="020B0609020204030204" pitchFamily="49" charset="0"/>
              </a:rPr>
              <a:t>="linkedin.png"</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="btnlinkedin"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="80"</a:t>
            </a:r>
            <a:r>
              <a:rPr lang="es-DO" sz="600" dirty="0">
                <a:solidFill>
                  <a:srgbClr val="FF0000"/>
                </a:solidFill>
                <a:latin typeface="Consolas" panose="020B0609020204030204" pitchFamily="49" charset="0"/>
              </a:rPr>
              <a:t> ImageSource</a:t>
            </a:r>
            <a:r>
              <a:rPr lang="es-DO" sz="600" dirty="0">
                <a:solidFill>
                  <a:srgbClr val="0000FF"/>
                </a:solidFill>
                <a:latin typeface="Consolas" panose="020B0609020204030204" pitchFamily="49" charset="0"/>
              </a:rPr>
              <a:t>="twitter.png"</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="btntwitter" /&gt;</a:t>
            </a:r>
            <a:endParaRPr lang="es-DO" sz="600" dirty="0">
              <a:solidFill>
                <a:srgbClr val="000000"/>
              </a:solidFill>
              <a:latin typeface="Consolas" panose="020B0609020204030204" pitchFamily="49" charset="0"/>
            </a:endParaRPr>
          </a:p>
          <a:p>
            <a:r>
              <a:rPr lang="fr-FR" sz="600" dirty="0">
                <a:solidFill>
                  <a:srgbClr val="000000"/>
                </a:solidFill>
                <a:latin typeface="Consolas" panose="020B0609020204030204" pitchFamily="49" charset="0"/>
              </a:rPr>
              <a:t>                </a:t>
            </a:r>
            <a:r>
              <a:rPr lang="fr-FR" sz="600" dirty="0">
                <a:solidFill>
                  <a:srgbClr val="0000FF"/>
                </a:solidFill>
                <a:latin typeface="Consolas" panose="020B0609020204030204" pitchFamily="49" charset="0"/>
              </a:rPr>
              <a:t>&lt;</a:t>
            </a:r>
            <a:r>
              <a:rPr lang="fr-FR" sz="600" dirty="0" err="1">
                <a:solidFill>
                  <a:srgbClr val="A31515"/>
                </a:solidFill>
                <a:latin typeface="Consolas" panose="020B0609020204030204" pitchFamily="49" charset="0"/>
              </a:rPr>
              <a:t>controls</a:t>
            </a:r>
            <a:r>
              <a:rPr lang="fr-FR" sz="600" dirty="0" err="1">
                <a:solidFill>
                  <a:srgbClr val="0000FF"/>
                </a:solidFill>
                <a:latin typeface="Consolas" panose="020B0609020204030204" pitchFamily="49" charset="0"/>
              </a:rPr>
              <a:t>:</a:t>
            </a:r>
            <a:r>
              <a:rPr lang="fr-FR" sz="600" dirty="0" err="1">
                <a:solidFill>
                  <a:srgbClr val="A31515"/>
                </a:solidFill>
                <a:latin typeface="Consolas" panose="020B0609020204030204" pitchFamily="49" charset="0"/>
              </a:rPr>
              <a:t>CircleImage</a:t>
            </a:r>
            <a:r>
              <a:rPr lang="fr-FR" sz="600" dirty="0">
                <a:solidFill>
                  <a:srgbClr val="FF0000"/>
                </a:solidFill>
                <a:latin typeface="Consolas" panose="020B0609020204030204" pitchFamily="49" charset="0"/>
              </a:rPr>
              <a:t> Source</a:t>
            </a:r>
            <a:r>
              <a:rPr lang="fr-FR" sz="600" dirty="0">
                <a:solidFill>
                  <a:srgbClr val="0000FF"/>
                </a:solidFill>
                <a:latin typeface="Consolas" panose="020B0609020204030204" pitchFamily="49" charset="0"/>
              </a:rPr>
              <a:t>="https://res.cloudinary.com/</a:t>
            </a:r>
            <a:r>
              <a:rPr lang="fr-FR" sz="600" dirty="0" err="1">
                <a:solidFill>
                  <a:srgbClr val="0000FF"/>
                </a:solidFill>
                <a:latin typeface="Consolas" panose="020B0609020204030204" pitchFamily="49" charset="0"/>
              </a:rPr>
              <a:t>teepublic</a:t>
            </a:r>
            <a:r>
              <a:rPr lang="fr-FR" sz="600" dirty="0">
                <a:solidFill>
                  <a:srgbClr val="0000FF"/>
                </a:solidFill>
                <a:latin typeface="Consolas" panose="020B0609020204030204" pitchFamily="49" charset="0"/>
              </a:rPr>
              <a:t>/image/private/s--Lnz33Nnc--/t_Resized%20Artwork/c_fit,g_north_west,h_954,w_954/co_000000,e_outline:48/co_000000,e_outline:inner_fill:48/co_ffffff,e_outline:48/co_ffffff,e_outline:inner_fill:48/co_bbbbbb,e_outline:3:1000/c_mpad,g_center,h_1260,w_1260/</a:t>
            </a:r>
            <a:r>
              <a:rPr lang="fr-FR" sz="600" dirty="0" err="1">
                <a:solidFill>
                  <a:srgbClr val="0000FF"/>
                </a:solidFill>
                <a:latin typeface="Consolas" panose="020B0609020204030204" pitchFamily="49" charset="0"/>
              </a:rPr>
              <a:t>b_rgb:eeeeee</a:t>
            </a:r>
            <a:r>
              <a:rPr lang="fr-FR" sz="600" dirty="0">
                <a:solidFill>
                  <a:srgbClr val="0000FF"/>
                </a:solidFill>
                <a:latin typeface="Consolas" panose="020B0609020204030204" pitchFamily="49" charset="0"/>
              </a:rPr>
              <a:t>/</a:t>
            </a:r>
            <a:r>
              <a:rPr lang="fr-FR" sz="600" dirty="0" err="1">
                <a:solidFill>
                  <a:srgbClr val="0000FF"/>
                </a:solidFill>
                <a:latin typeface="Consolas" panose="020B0609020204030204" pitchFamily="49" charset="0"/>
              </a:rPr>
              <a:t>t_watermark_lock</a:t>
            </a:r>
            <a:r>
              <a:rPr lang="fr-FR" sz="600" dirty="0">
                <a:solidFill>
                  <a:srgbClr val="0000FF"/>
                </a:solidFill>
                <a:latin typeface="Consolas" panose="020B0609020204030204" pitchFamily="49" charset="0"/>
              </a:rPr>
              <a:t>/c_limit,f_auto,h_630,q_90,w_630/v1617054665/production/designs/20680282_0.jpg"</a:t>
            </a:r>
            <a:endParaRPr lang="fr-FR"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EndAndExpand</a:t>
            </a:r>
            <a:r>
              <a:rPr lang="es-DO" sz="600" dirty="0">
                <a:solidFill>
                  <a:srgbClr val="0000FF"/>
                </a:solidFill>
                <a:latin typeface="Consolas" panose="020B0609020204030204" pitchFamily="49" charset="0"/>
              </a:rPr>
              <a: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BorderThickness</a:t>
            </a:r>
            <a:r>
              <a:rPr lang="es-DO" sz="600" dirty="0">
                <a:solidFill>
                  <a:srgbClr val="0000FF"/>
                </a:solidFill>
                <a:latin typeface="Consolas" panose="020B0609020204030204" pitchFamily="49" charset="0"/>
              </a:rPr>
              <a:t>="10"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BorderColor</a:t>
            </a:r>
            <a:r>
              <a:rPr lang="es-DO" sz="600" dirty="0">
                <a:solidFill>
                  <a:srgbClr val="0000FF"/>
                </a:solidFill>
                <a:latin typeface="Consolas" panose="020B0609020204030204" pitchFamily="49" charset="0"/>
              </a:rPr>
              <a:t>="red"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="550"/&gt;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p>
        </p:txBody>
      </p:sp>
    </p:spTree>
    <p:extLst>
      <p:ext uri="{BB962C8B-B14F-4D97-AF65-F5344CB8AC3E}">
        <p14:creationId xmlns:p14="http://schemas.microsoft.com/office/powerpoint/2010/main" val="1831673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73B5027-8A28-F08F-D765-C4AF03468277}"/>
              </a:ext>
            </a:extLst>
          </p:cNvPr>
          <p:cNvSpPr txBox="1"/>
          <p:nvPr/>
        </p:nvSpPr>
        <p:spPr>
          <a:xfrm>
            <a:off x="262718" y="267990"/>
            <a:ext cx="11624481" cy="5909310"/>
          </a:xfrm>
          <a:prstGeom prst="rect">
            <a:avLst/>
          </a:prstGeom>
          <a:noFill/>
        </p:spPr>
        <p:txBody>
          <a:bodyPr wrap="square">
            <a:spAutoFit/>
          </a:bodyPr>
          <a:lstStyle/>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="JUANCITO PEÑA"</a:t>
            </a:r>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="Black"</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FontSize</a:t>
            </a:r>
            <a:r>
              <a:rPr lang="es-DO" sz="600" dirty="0">
                <a:solidFill>
                  <a:srgbClr val="0000FF"/>
                </a:solidFill>
                <a:latin typeface="Consolas" panose="020B0609020204030204" pitchFamily="49" charset="0"/>
              </a:rPr>
              <a:t>="30"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Padding</a:t>
            </a:r>
            <a:r>
              <a:rPr lang="es-DO" sz="600" dirty="0">
                <a:solidFill>
                  <a:srgbClr val="0000FF"/>
                </a:solidFill>
                <a:latin typeface="Consolas" panose="020B0609020204030204" pitchFamily="49" charset="0"/>
              </a:rPr>
              <a:t>="1"</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VerticalOptions</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CenterAndExpand</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ES" sz="600" dirty="0">
                <a:solidFill>
                  <a:srgbClr val="000000"/>
                </a:solidFill>
                <a:latin typeface="Consolas" panose="020B0609020204030204" pitchFamily="49" charset="0"/>
              </a:rPr>
              <a:t>        </a:t>
            </a:r>
            <a:r>
              <a:rPr lang="es-ES" sz="600" dirty="0">
                <a:solidFill>
                  <a:srgbClr val="0000FF"/>
                </a:solidFill>
                <a:latin typeface="Consolas" panose="020B0609020204030204" pitchFamily="49" charset="0"/>
              </a:rPr>
              <a:t>&lt;</a:t>
            </a:r>
            <a:r>
              <a:rPr lang="es-ES" sz="600" dirty="0" err="1">
                <a:solidFill>
                  <a:srgbClr val="A31515"/>
                </a:solidFill>
                <a:latin typeface="Consolas" panose="020B0609020204030204" pitchFamily="49" charset="0"/>
              </a:rPr>
              <a:t>Label</a:t>
            </a:r>
            <a:r>
              <a:rPr lang="es-ES" sz="600" dirty="0">
                <a:solidFill>
                  <a:srgbClr val="FF0000"/>
                </a:solidFill>
                <a:latin typeface="Consolas" panose="020B0609020204030204" pitchFamily="49" charset="0"/>
              </a:rPr>
              <a:t> Text</a:t>
            </a:r>
            <a:r>
              <a:rPr lang="es-ES" sz="600" dirty="0">
                <a:solidFill>
                  <a:srgbClr val="0000FF"/>
                </a:solidFill>
                <a:latin typeface="Consolas" panose="020B0609020204030204" pitchFamily="49" charset="0"/>
              </a:rPr>
              <a:t>="ING.SISTEMAS Y COMPUTACION"</a:t>
            </a:r>
            <a:r>
              <a:rPr lang="es-ES"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="Black"</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FontSize</a:t>
            </a:r>
            <a:r>
              <a:rPr lang="es-DO" sz="600" dirty="0">
                <a:solidFill>
                  <a:srgbClr val="0000FF"/>
                </a:solidFill>
                <a:latin typeface="Consolas" panose="020B0609020204030204" pitchFamily="49" charset="0"/>
              </a:rPr>
              <a:t>="20"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Padding</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VerticalOptions</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CenterAndExpand</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fr-FR" sz="600" dirty="0">
                <a:solidFill>
                  <a:srgbClr val="000000"/>
                </a:solidFill>
                <a:latin typeface="Consolas" panose="020B0609020204030204" pitchFamily="49" charset="0"/>
              </a:rPr>
              <a:t>        </a:t>
            </a:r>
            <a:r>
              <a:rPr lang="fr-FR" sz="600" dirty="0">
                <a:solidFill>
                  <a:srgbClr val="0000FF"/>
                </a:solidFill>
                <a:latin typeface="Consolas" panose="020B0609020204030204" pitchFamily="49" charset="0"/>
              </a:rPr>
              <a:t>&lt;</a:t>
            </a:r>
            <a:r>
              <a:rPr lang="fr-FR" sz="600" dirty="0">
                <a:solidFill>
                  <a:srgbClr val="A31515"/>
                </a:solidFill>
                <a:latin typeface="Consolas" panose="020B0609020204030204" pitchFamily="49" charset="0"/>
              </a:rPr>
              <a:t>controls</a:t>
            </a:r>
            <a:r>
              <a:rPr lang="fr-FR" sz="600" dirty="0">
                <a:solidFill>
                  <a:srgbClr val="0000FF"/>
                </a:solidFill>
                <a:latin typeface="Consolas" panose="020B0609020204030204" pitchFamily="49" charset="0"/>
              </a:rPr>
              <a:t>:</a:t>
            </a:r>
            <a:r>
              <a:rPr lang="fr-FR" sz="600" dirty="0">
                <a:solidFill>
                  <a:srgbClr val="A31515"/>
                </a:solidFill>
                <a:latin typeface="Consolas" panose="020B0609020204030204" pitchFamily="49" charset="0"/>
              </a:rPr>
              <a:t>CircleImage</a:t>
            </a:r>
            <a:r>
              <a:rPr lang="fr-FR" sz="600" dirty="0">
                <a:solidFill>
                  <a:srgbClr val="FF0000"/>
                </a:solidFill>
                <a:latin typeface="Consolas" panose="020B0609020204030204" pitchFamily="49" charset="0"/>
              </a:rPr>
              <a:t> Source</a:t>
            </a:r>
            <a:r>
              <a:rPr lang="fr-FR" sz="600" dirty="0">
                <a:solidFill>
                  <a:srgbClr val="0000FF"/>
                </a:solidFill>
                <a:latin typeface="Consolas" panose="020B0609020204030204" pitchFamily="49" charset="0"/>
              </a:rPr>
              <a:t>="https://sm.ign.com/t/</a:t>
            </a:r>
            <a:r>
              <a:rPr lang="fr-FR" sz="600" dirty="0" err="1">
                <a:solidFill>
                  <a:srgbClr val="0000FF"/>
                </a:solidFill>
                <a:latin typeface="Consolas" panose="020B0609020204030204" pitchFamily="49" charset="0"/>
              </a:rPr>
              <a:t>ign_latam</a:t>
            </a:r>
            <a:r>
              <a:rPr lang="fr-FR" sz="600" dirty="0">
                <a:solidFill>
                  <a:srgbClr val="0000FF"/>
                </a:solidFill>
                <a:latin typeface="Consolas" panose="020B0609020204030204" pitchFamily="49" charset="0"/>
              </a:rPr>
              <a:t>/screenshot/default/kimetsun_mbms.1280.jpg"</a:t>
            </a:r>
            <a:endParaRPr lang="fr-FR"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HorizontalOptions</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EndAndExpand</a:t>
            </a:r>
            <a:r>
              <a:rPr lang="es-DO" sz="600" dirty="0">
                <a:solidFill>
                  <a:srgbClr val="0000FF"/>
                </a:solidFill>
                <a:latin typeface="Consolas" panose="020B0609020204030204" pitchFamily="49" charset="0"/>
              </a:rPr>
              <a: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BorderThickness</a:t>
            </a:r>
            <a:r>
              <a:rPr lang="es-DO" sz="600" dirty="0">
                <a:solidFill>
                  <a:srgbClr val="0000FF"/>
                </a:solidFill>
                <a:latin typeface="Consolas" panose="020B0609020204030204" pitchFamily="49" charset="0"/>
              </a:rPr>
              <a:t>="10"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BorderColor</a:t>
            </a:r>
            <a:r>
              <a:rPr lang="es-DO" sz="600" dirty="0">
                <a:solidFill>
                  <a:srgbClr val="0000FF"/>
                </a:solidFill>
                <a:latin typeface="Consolas" panose="020B0609020204030204" pitchFamily="49" charset="0"/>
              </a:rPr>
              <a:t>="red"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WidthRequest</a:t>
            </a:r>
            <a:r>
              <a:rPr lang="es-DO" sz="600" dirty="0">
                <a:solidFill>
                  <a:srgbClr val="0000FF"/>
                </a:solidFill>
                <a:latin typeface="Consolas" panose="020B0609020204030204" pitchFamily="49" charset="0"/>
              </a:rPr>
              <a:t>="550"/&gt;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M.Eng</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="#0097e6"</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FontSize</a:t>
            </a:r>
            <a:r>
              <a:rPr lang="es-DO" sz="600" dirty="0">
                <a:solidFill>
                  <a:srgbClr val="0000FF"/>
                </a:solidFill>
                <a:latin typeface="Consolas" panose="020B0609020204030204" pitchFamily="49" charset="0"/>
              </a:rPr>
              <a:t>="40"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Padding</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VerticalOptions</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CenterAndExpand</a:t>
            </a:r>
            <a:r>
              <a:rPr lang="es-DO" sz="600" dirty="0">
                <a:solidFill>
                  <a:srgbClr val="0000FF"/>
                </a:solidFill>
                <a:latin typeface="Consolas" panose="020B0609020204030204" pitchFamily="49" charset="0"/>
              </a:rPr>
              <a: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="Programador Web (HTML, CSS, JS, PHP),</a:t>
            </a:r>
            <a:r>
              <a:rPr lang="es-DO" sz="600" dirty="0" err="1">
                <a:solidFill>
                  <a:srgbClr val="0000FF"/>
                </a:solidFill>
                <a:latin typeface="Consolas" panose="020B0609020204030204" pitchFamily="49" charset="0"/>
              </a:rPr>
              <a:t>.Net</a:t>
            </a:r>
            <a:r>
              <a:rPr lang="es-DO" sz="600" dirty="0">
                <a:solidFill>
                  <a:srgbClr val="0000FF"/>
                </a:solidFill>
                <a:latin typeface="Consolas" panose="020B0609020204030204" pitchFamily="49" charset="0"/>
              </a:rPr>
              <a:t> (C#, </a:t>
            </a:r>
            <a:r>
              <a:rPr lang="es-DO" sz="600" dirty="0" err="1">
                <a:solidFill>
                  <a:srgbClr val="0000FF"/>
                </a:solidFill>
                <a:latin typeface="Consolas" panose="020B0609020204030204" pitchFamily="49" charset="0"/>
              </a:rPr>
              <a:t>VB.Net</a:t>
            </a:r>
            <a:r>
              <a:rPr lang="es-DO" sz="600" dirty="0">
                <a:solidFill>
                  <a:srgbClr val="0000FF"/>
                </a:solidFill>
                <a:latin typeface="Consolas" panose="020B0609020204030204" pitchFamily="49" charset="0"/>
              </a:rPr>
              <a:t>), Mobile(</a:t>
            </a:r>
            <a:r>
              <a:rPr lang="es-DO" sz="600" dirty="0" err="1">
                <a:solidFill>
                  <a:srgbClr val="0000FF"/>
                </a:solidFill>
                <a:latin typeface="Consolas" panose="020B0609020204030204" pitchFamily="49" charset="0"/>
              </a:rPr>
              <a:t>Xamarin</a:t>
            </a:r>
            <a:r>
              <a:rPr lang="es-DO" sz="600" dirty="0">
                <a:solidFill>
                  <a:srgbClr val="0000FF"/>
                </a:solidFill>
                <a:latin typeface="Consolas" panose="020B0609020204030204" pitchFamily="49" charset="0"/>
              </a:rPr>
              <a:t> C#) | Data </a:t>
            </a:r>
            <a:r>
              <a:rPr lang="es-DO" sz="600" dirty="0" err="1">
                <a:solidFill>
                  <a:srgbClr val="0000FF"/>
                </a:solidFill>
                <a:latin typeface="Consolas" panose="020B0609020204030204" pitchFamily="49" charset="0"/>
              </a:rPr>
              <a:t>Analyst</a:t>
            </a:r>
            <a:r>
              <a:rPr lang="es-DO" sz="600" dirty="0">
                <a:solidFill>
                  <a:srgbClr val="0000FF"/>
                </a:solidFill>
                <a:latin typeface="Consolas" panose="020B0609020204030204" pitchFamily="49" charset="0"/>
              </a:rPr>
              <a:t> (SQL, Excel, </a:t>
            </a:r>
            <a:r>
              <a:rPr lang="es-DO" sz="600" dirty="0" err="1">
                <a:solidFill>
                  <a:srgbClr val="0000FF"/>
                </a:solidFill>
                <a:latin typeface="Consolas" panose="020B0609020204030204" pitchFamily="49" charset="0"/>
              </a:rPr>
              <a:t>Power</a:t>
            </a:r>
            <a:r>
              <a:rPr lang="es-DO" sz="600" dirty="0">
                <a:solidFill>
                  <a:srgbClr val="0000FF"/>
                </a:solidFill>
                <a:latin typeface="Consolas" panose="020B0609020204030204" pitchFamily="49" charset="0"/>
              </a:rPr>
              <a:t> BI, </a:t>
            </a:r>
            <a:r>
              <a:rPr lang="es-DO" sz="600" dirty="0" err="1">
                <a:solidFill>
                  <a:srgbClr val="0000FF"/>
                </a:solidFill>
                <a:latin typeface="Consolas" panose="020B0609020204030204" pitchFamily="49" charset="0"/>
              </a:rPr>
              <a:t>Crystal</a:t>
            </a:r>
            <a:r>
              <a:rPr lang="es-DO" sz="600" dirty="0">
                <a:solidFill>
                  <a:srgbClr val="0000FF"/>
                </a:solidFill>
                <a:latin typeface="Consolas" panose="020B0609020204030204" pitchFamily="49" charset="0"/>
              </a:rPr>
              <a:t> </a:t>
            </a:r>
            <a:r>
              <a:rPr lang="es-DO" sz="600" dirty="0" err="1">
                <a:solidFill>
                  <a:srgbClr val="0000FF"/>
                </a:solidFill>
                <a:latin typeface="Consolas" panose="020B0609020204030204" pitchFamily="49" charset="0"/>
              </a:rPr>
              <a:t>Report</a:t>
            </a:r>
            <a:r>
              <a:rPr lang="es-DO" sz="600" dirty="0">
                <a:solidFill>
                  <a:srgbClr val="0000FF"/>
                </a:solidFill>
                <a:latin typeface="Consolas" panose="020B0609020204030204" pitchFamily="49" charset="0"/>
              </a:rPr>
              <a:t>, R, Python)| </a:t>
            </a:r>
            <a:r>
              <a:rPr lang="es-DO" sz="600" dirty="0" err="1">
                <a:solidFill>
                  <a:srgbClr val="0000FF"/>
                </a:solidFill>
                <a:latin typeface="Consolas" panose="020B0609020204030204" pitchFamily="49" charset="0"/>
              </a:rPr>
              <a:t>Teacher</a:t>
            </a:r>
            <a:r>
              <a:rPr lang="es-DO" sz="600" dirty="0">
                <a:solidFill>
                  <a:srgbClr val="0000FF"/>
                </a:solidFill>
                <a:latin typeface="Consolas" panose="020B0609020204030204" pitchFamily="49" charset="0"/>
              </a:rPr>
              <a:t> </a:t>
            </a:r>
            <a:r>
              <a:rPr lang="es-DO" sz="600" dirty="0" err="1">
                <a:solidFill>
                  <a:srgbClr val="0000FF"/>
                </a:solidFill>
                <a:latin typeface="Consolas" panose="020B0609020204030204" pitchFamily="49" charset="0"/>
              </a:rPr>
              <a:t>Technology</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="Black"</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FontSize</a:t>
            </a:r>
            <a:r>
              <a:rPr lang="es-DO" sz="600" dirty="0">
                <a:solidFill>
                  <a:srgbClr val="0000FF"/>
                </a:solidFill>
                <a:latin typeface="Consolas" panose="020B0609020204030204" pitchFamily="49" charset="0"/>
              </a:rPr>
              <a:t>="22"</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FontAttributes</a:t>
            </a:r>
            <a:r>
              <a:rPr lang="es-DO" sz="600" dirty="0">
                <a:solidFill>
                  <a:srgbClr val="0000FF"/>
                </a:solidFill>
                <a:latin typeface="Consolas" panose="020B0609020204030204" pitchFamily="49" charset="0"/>
              </a:rPr>
              <a:t>="Bold"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Margin</a:t>
            </a:r>
            <a:r>
              <a:rPr lang="es-DO" sz="600" dirty="0">
                <a:solidFill>
                  <a:srgbClr val="0000FF"/>
                </a:solidFill>
                <a:latin typeface="Consolas" panose="020B0609020204030204" pitchFamily="49" charset="0"/>
              </a:rPr>
              <a:t>="8"</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Padding</a:t>
            </a:r>
            <a:r>
              <a:rPr lang="es-DO" sz="600" dirty="0">
                <a:solidFill>
                  <a:srgbClr val="0000FF"/>
                </a:solidFill>
                <a:latin typeface="Consolas" panose="020B0609020204030204" pitchFamily="49" charset="0"/>
              </a:rPr>
              <a:t>="10,10,10,10"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HorizontalTextAlignment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VerticalOptions</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CenterAndExpand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="Mis Redes Sociales"</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="#44bd32"</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FontSize</a:t>
            </a:r>
            <a:r>
              <a:rPr lang="es-DO" sz="600" dirty="0">
                <a:solidFill>
                  <a:srgbClr val="0000FF"/>
                </a:solidFill>
                <a:latin typeface="Consolas" panose="020B0609020204030204" pitchFamily="49" charset="0"/>
              </a:rPr>
              <a:t>="25"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Padding</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FontFamily</a:t>
            </a:r>
            <a:r>
              <a:rPr lang="es-DO" sz="600" dirty="0">
                <a:solidFill>
                  <a:srgbClr val="0000FF"/>
                </a:solidFill>
                <a:latin typeface="Consolas" panose="020B0609020204030204" pitchFamily="49" charset="0"/>
              </a:rPr>
              <a:t> = "Lobster"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VerticalOptions</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CenterAndExpand</a:t>
            </a:r>
            <a:r>
              <a:rPr lang="es-DO" sz="600" dirty="0">
                <a:solidFill>
                  <a:srgbClr val="0000FF"/>
                </a:solidFill>
                <a:latin typeface="Consolas" panose="020B0609020204030204" pitchFamily="49" charset="0"/>
              </a:rPr>
              <a:t>"</a:t>
            </a:r>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&lt;</a:t>
            </a:r>
            <a:r>
              <a:rPr lang="en-US" sz="600" dirty="0" err="1">
                <a:solidFill>
                  <a:srgbClr val="A31515"/>
                </a:solidFill>
                <a:latin typeface="Consolas" panose="020B0609020204030204" pitchFamily="49" charset="0"/>
              </a:rPr>
              <a:t>StackLayout</a:t>
            </a:r>
            <a:r>
              <a:rPr lang="en-US" sz="600" dirty="0">
                <a:solidFill>
                  <a:srgbClr val="FF0000"/>
                </a:solidFill>
                <a:latin typeface="Consolas" panose="020B0609020204030204" pitchFamily="49" charset="0"/>
              </a:rPr>
              <a:t> Orientation</a:t>
            </a:r>
            <a:r>
              <a:rPr lang="en-US" sz="600" dirty="0">
                <a:solidFill>
                  <a:srgbClr val="0000FF"/>
                </a:solidFill>
                <a:latin typeface="Consolas" panose="020B0609020204030204" pitchFamily="49" charset="0"/>
              </a:rPr>
              <a:t>="Horizontal"</a:t>
            </a:r>
            <a:r>
              <a:rPr lang="en-US" sz="600" dirty="0">
                <a:solidFill>
                  <a:srgbClr val="FF0000"/>
                </a:solidFill>
                <a:latin typeface="Consolas" panose="020B0609020204030204" pitchFamily="49" charset="0"/>
              </a:rPr>
              <a:t> </a:t>
            </a:r>
            <a:r>
              <a:rPr lang="en-US" sz="600" dirty="0" err="1">
                <a:solidFill>
                  <a:srgbClr val="FF0000"/>
                </a:solidFill>
                <a:latin typeface="Consolas" panose="020B0609020204030204" pitchFamily="49" charset="0"/>
              </a:rPr>
              <a:t>HeightRequest</a:t>
            </a:r>
            <a:r>
              <a:rPr lang="en-US" sz="600" dirty="0">
                <a:solidFill>
                  <a:srgbClr val="0000FF"/>
                </a:solidFill>
                <a:latin typeface="Consolas" panose="020B0609020204030204" pitchFamily="49" charset="0"/>
              </a:rPr>
              <a:t>="80"</a:t>
            </a:r>
            <a:r>
              <a:rPr lang="en-US" sz="600" dirty="0">
                <a:solidFill>
                  <a:srgbClr val="000000"/>
                </a:solidFill>
                <a:latin typeface="Consolas" panose="020B0609020204030204" pitchFamily="49" charset="0"/>
              </a:rPr>
              <a:t> </a:t>
            </a:r>
            <a:r>
              <a:rPr lang="en-US" sz="600" dirty="0">
                <a:solidFill>
                  <a:srgbClr val="FF0000"/>
                </a:solidFill>
                <a:latin typeface="Consolas" panose="020B0609020204030204" pitchFamily="49" charset="0"/>
              </a:rPr>
              <a:t> </a:t>
            </a:r>
            <a:r>
              <a:rPr lang="en-US" sz="600" dirty="0" err="1">
                <a:solidFill>
                  <a:srgbClr val="FF0000"/>
                </a:solidFill>
                <a:latin typeface="Consolas" panose="020B0609020204030204" pitchFamily="49" charset="0"/>
              </a:rPr>
              <a:t>BackgroundColor</a:t>
            </a:r>
            <a:r>
              <a:rPr lang="en-US" sz="600" dirty="0">
                <a:solidFill>
                  <a:srgbClr val="0000FF"/>
                </a:solidFill>
                <a:latin typeface="Consolas" panose="020B0609020204030204" pitchFamily="49" charset="0"/>
              </a:rPr>
              <a:t>="#12CBC4"</a:t>
            </a:r>
            <a:r>
              <a:rPr lang="en-US" sz="600" dirty="0">
                <a:solidFill>
                  <a:srgbClr val="FF0000"/>
                </a:solidFill>
                <a:latin typeface="Consolas" panose="020B0609020204030204" pitchFamily="49" charset="0"/>
              </a:rPr>
              <a:t> Margin</a:t>
            </a:r>
            <a:r>
              <a:rPr lang="en-US" sz="600" dirty="0">
                <a:solidFill>
                  <a:srgbClr val="0000FF"/>
                </a:solidFill>
                <a:latin typeface="Consolas" panose="020B0609020204030204" pitchFamily="49" charset="0"/>
              </a:rPr>
              <a:t>="10"&gt;</a:t>
            </a:r>
            <a:endParaRPr lang="en-US"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&lt;</a:t>
            </a:r>
            <a:r>
              <a:rPr lang="en-US" sz="600" dirty="0" err="1">
                <a:solidFill>
                  <a:srgbClr val="A31515"/>
                </a:solidFill>
                <a:latin typeface="Consolas" panose="020B0609020204030204" pitchFamily="49" charset="0"/>
              </a:rPr>
              <a:t>StackLayout</a:t>
            </a:r>
            <a:r>
              <a:rPr lang="en-US" sz="600" dirty="0">
                <a:solidFill>
                  <a:srgbClr val="FF0000"/>
                </a:solidFill>
                <a:latin typeface="Consolas" panose="020B0609020204030204" pitchFamily="49" charset="0"/>
              </a:rPr>
              <a:t> Spacing</a:t>
            </a:r>
            <a:r>
              <a:rPr lang="en-US" sz="600" dirty="0">
                <a:solidFill>
                  <a:srgbClr val="0000FF"/>
                </a:solidFill>
                <a:latin typeface="Consolas" panose="020B0609020204030204" pitchFamily="49" charset="0"/>
              </a:rPr>
              <a:t>="0"</a:t>
            </a:r>
            <a:r>
              <a:rPr lang="en-US" sz="600" dirty="0">
                <a:solidFill>
                  <a:srgbClr val="FF0000"/>
                </a:solidFill>
                <a:latin typeface="Consolas" panose="020B0609020204030204" pitchFamily="49" charset="0"/>
              </a:rPr>
              <a:t> </a:t>
            </a:r>
            <a:r>
              <a:rPr lang="en-US" sz="600" dirty="0" err="1">
                <a:solidFill>
                  <a:srgbClr val="FF0000"/>
                </a:solidFill>
                <a:latin typeface="Consolas" panose="020B0609020204030204" pitchFamily="49" charset="0"/>
              </a:rPr>
              <a:t>BackgroundColor</a:t>
            </a:r>
            <a:r>
              <a:rPr lang="en-US" sz="600" dirty="0">
                <a:solidFill>
                  <a:srgbClr val="0000FF"/>
                </a:solidFill>
                <a:latin typeface="Consolas" panose="020B0609020204030204" pitchFamily="49" charset="0"/>
              </a:rPr>
              <a:t>="#f5f6fa"</a:t>
            </a:r>
            <a:r>
              <a:rPr lang="en-US" sz="600" dirty="0">
                <a:solidFill>
                  <a:srgbClr val="FF0000"/>
                </a:solidFill>
                <a:latin typeface="Consolas" panose="020B0609020204030204" pitchFamily="49" charset="0"/>
              </a:rPr>
              <a:t> Orientation</a:t>
            </a:r>
            <a:r>
              <a:rPr lang="en-US" sz="600" dirty="0">
                <a:solidFill>
                  <a:srgbClr val="0000FF"/>
                </a:solidFill>
                <a:latin typeface="Consolas" panose="020B0609020204030204" pitchFamily="49" charset="0"/>
              </a:rPr>
              <a:t>="Horizontal"</a:t>
            </a:r>
            <a:r>
              <a:rPr lang="en-US" sz="600" dirty="0">
                <a:solidFill>
                  <a:srgbClr val="FF0000"/>
                </a:solidFill>
                <a:latin typeface="Consolas" panose="020B0609020204030204" pitchFamily="49" charset="0"/>
              </a:rPr>
              <a:t> </a:t>
            </a:r>
            <a:r>
              <a:rPr lang="en-US" sz="600" dirty="0" err="1">
                <a:solidFill>
                  <a:srgbClr val="FF0000"/>
                </a:solidFill>
                <a:latin typeface="Consolas" panose="020B0609020204030204" pitchFamily="49" charset="0"/>
              </a:rPr>
              <a:t>HorizontalOptions</a:t>
            </a:r>
            <a:r>
              <a:rPr lang="en-US" sz="600" dirty="0">
                <a:solidFill>
                  <a:srgbClr val="0000FF"/>
                </a:solidFill>
                <a:latin typeface="Consolas" panose="020B0609020204030204" pitchFamily="49" charset="0"/>
              </a:rPr>
              <a:t>="Center"&gt;</a:t>
            </a:r>
            <a:endParaRPr lang="en-US"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="80"</a:t>
            </a:r>
            <a:r>
              <a:rPr lang="es-DO" sz="600" dirty="0">
                <a:solidFill>
                  <a:srgbClr val="FF0000"/>
                </a:solidFill>
                <a:latin typeface="Consolas" panose="020B0609020204030204" pitchFamily="49" charset="0"/>
              </a:rPr>
              <a:t> Image</a:t>
            </a:r>
            <a:r>
              <a:rPr lang="es-DO" sz="600" dirty="0">
                <a:solidFill>
                  <a:srgbClr val="0000FF"/>
                </a:solidFill>
                <a:latin typeface="Consolas" panose="020B0609020204030204" pitchFamily="49" charset="0"/>
              </a:rPr>
              <a:t>="youtube.png"</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="btnyoutube"</a:t>
            </a:r>
            <a:r>
              <a:rPr lang="es-DO" sz="600" dirty="0">
                <a:solidFill>
                  <a:srgbClr val="FF0000"/>
                </a:solidFill>
                <a:latin typeface="Consolas" panose="020B0609020204030204" pitchFamily="49" charset="0"/>
              </a:rPr>
              <a:t> Clicked</a:t>
            </a:r>
            <a:r>
              <a:rPr lang="es-DO" sz="600" dirty="0">
                <a:solidFill>
                  <a:srgbClr val="0000FF"/>
                </a:solidFill>
                <a:latin typeface="Consolas" panose="020B0609020204030204" pitchFamily="49" charset="0"/>
              </a:rPr>
              <a:t>="</a:t>
            </a:r>
            <a:r>
              <a:rPr lang="es-DO" sz="600" dirty="0" err="1">
                <a:solidFill>
                  <a:srgbClr val="0000FF"/>
                </a:solidFill>
                <a:latin typeface="Consolas" panose="020B0609020204030204" pitchFamily="49" charset="0"/>
              </a:rPr>
              <a:t>btnyoutube_Clicked</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WidthRequest</a:t>
            </a:r>
            <a:r>
              <a:rPr lang="es-DO" sz="600" dirty="0">
                <a:solidFill>
                  <a:srgbClr val="0000FF"/>
                </a:solidFill>
                <a:latin typeface="Consolas" panose="020B0609020204030204" pitchFamily="49" charset="0"/>
              </a:rPr>
              <a:t>="80"</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Image</a:t>
            </a:r>
            <a:r>
              <a:rPr lang="es-DO" sz="600" dirty="0">
                <a:solidFill>
                  <a:srgbClr val="0000FF"/>
                </a:solidFill>
                <a:latin typeface="Consolas" panose="020B0609020204030204" pitchFamily="49" charset="0"/>
              </a:rPr>
              <a:t>="instagram.png"</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="btninstagram"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WidthRequest</a:t>
            </a:r>
            <a:r>
              <a:rPr lang="es-DO" sz="600" dirty="0">
                <a:solidFill>
                  <a:srgbClr val="0000FF"/>
                </a:solidFill>
                <a:latin typeface="Consolas" panose="020B0609020204030204" pitchFamily="49" charset="0"/>
              </a:rPr>
              <a:t>="80"</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Image</a:t>
            </a:r>
            <a:r>
              <a:rPr lang="es-DO" sz="600" dirty="0">
                <a:solidFill>
                  <a:srgbClr val="0000FF"/>
                </a:solidFill>
                <a:latin typeface="Consolas" panose="020B0609020204030204" pitchFamily="49" charset="0"/>
              </a:rPr>
              <a:t>="facebook.png"</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="btnfacebook"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WidthRequest</a:t>
            </a:r>
            <a:r>
              <a:rPr lang="es-DO" sz="600" dirty="0">
                <a:solidFill>
                  <a:srgbClr val="0000FF"/>
                </a:solidFill>
                <a:latin typeface="Consolas" panose="020B0609020204030204" pitchFamily="49" charset="0"/>
              </a:rPr>
              <a:t>="80"</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Image</a:t>
            </a:r>
            <a:r>
              <a:rPr lang="es-DO" sz="600" dirty="0">
                <a:solidFill>
                  <a:srgbClr val="0000FF"/>
                </a:solidFill>
                <a:latin typeface="Consolas" panose="020B0609020204030204" pitchFamily="49" charset="0"/>
              </a:rPr>
              <a:t>="linkedin.png"</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="btnlinkedin"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Button</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BackgroundColor</a:t>
            </a:r>
            <a:r>
              <a:rPr lang="es-DO" sz="600" dirty="0">
                <a:solidFill>
                  <a:srgbClr val="0000FF"/>
                </a:solidFill>
                <a:latin typeface="Consolas" panose="020B0609020204030204" pitchFamily="49" charset="0"/>
              </a:rPr>
              <a:t>="#f5f6fa"</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WidthRequest</a:t>
            </a:r>
            <a:r>
              <a:rPr lang="es-DO" sz="600" dirty="0">
                <a:solidFill>
                  <a:srgbClr val="0000FF"/>
                </a:solidFill>
                <a:latin typeface="Consolas" panose="020B0609020204030204" pitchFamily="49" charset="0"/>
              </a:rPr>
              <a:t>="80"</a:t>
            </a:r>
            <a:r>
              <a:rPr lang="es-DO" sz="600" dirty="0">
                <a:solidFill>
                  <a:srgbClr val="FF0000"/>
                </a:solidFill>
                <a:latin typeface="Consolas" panose="020B0609020204030204" pitchFamily="49" charset="0"/>
              </a:rPr>
              <a:t> </a:t>
            </a:r>
            <a:r>
              <a:rPr lang="es-DO" sz="600" dirty="0" err="1">
                <a:solidFill>
                  <a:srgbClr val="FF0000"/>
                </a:solidFill>
                <a:latin typeface="Consolas" panose="020B0609020204030204" pitchFamily="49" charset="0"/>
              </a:rPr>
              <a:t>Image</a:t>
            </a:r>
            <a:r>
              <a:rPr lang="es-DO" sz="600" dirty="0">
                <a:solidFill>
                  <a:srgbClr val="0000FF"/>
                </a:solidFill>
                <a:latin typeface="Consolas" panose="020B0609020204030204" pitchFamily="49" charset="0"/>
              </a:rPr>
              <a:t>="twitter.png"</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="btntwitter"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err="1">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p>
        </p:txBody>
      </p:sp>
    </p:spTree>
    <p:extLst>
      <p:ext uri="{BB962C8B-B14F-4D97-AF65-F5344CB8AC3E}">
        <p14:creationId xmlns:p14="http://schemas.microsoft.com/office/powerpoint/2010/main" val="3778293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1756EC3-ABD7-46C0-A5F8-5FEB03C81133}"/>
              </a:ext>
            </a:extLst>
          </p:cNvPr>
          <p:cNvSpPr txBox="1"/>
          <p:nvPr/>
        </p:nvSpPr>
        <p:spPr>
          <a:xfrm>
            <a:off x="504495" y="350481"/>
            <a:ext cx="9648497" cy="6093976"/>
          </a:xfrm>
          <a:prstGeom prst="rect">
            <a:avLst/>
          </a:prstGeom>
          <a:noFill/>
        </p:spPr>
        <p:txBody>
          <a:bodyPr wrap="square">
            <a:spAutoFit/>
          </a:bodyPr>
          <a:lstStyle/>
          <a:p>
            <a:r>
              <a:rPr lang="es-DO" sz="500" dirty="0">
                <a:solidFill>
                  <a:srgbClr val="0000FF"/>
                </a:solidFill>
                <a:highlight>
                  <a:srgbClr val="FFFFFF"/>
                </a:highlight>
                <a:latin typeface="Cascadia Mono" panose="020B0609020000020004" pitchFamily="49" charset="0"/>
              </a:rPr>
              <a:t>&lt;?xml version="1.0" encoding="utf-8" ?&gt;</a:t>
            </a:r>
            <a:endParaRPr lang="es-DO" sz="500" dirty="0">
              <a:solidFill>
                <a:srgbClr val="000000"/>
              </a:solidFill>
              <a:highlight>
                <a:srgbClr val="FFFFFF"/>
              </a:highlight>
              <a:latin typeface="Cascadia Mono" panose="020B0609020000020004" pitchFamily="49" charset="0"/>
            </a:endParaRPr>
          </a:p>
          <a:p>
            <a:r>
              <a:rPr lang="fr-FR" sz="500" dirty="0">
                <a:solidFill>
                  <a:srgbClr val="0000FF"/>
                </a:solidFill>
                <a:highlight>
                  <a:srgbClr val="FFFFFF"/>
                </a:highlight>
                <a:latin typeface="Cascadia Mono" panose="020B0609020000020004" pitchFamily="49" charset="0"/>
              </a:rPr>
              <a:t>&lt;</a:t>
            </a:r>
            <a:r>
              <a:rPr lang="fr-FR" sz="500" dirty="0">
                <a:solidFill>
                  <a:srgbClr val="A31515"/>
                </a:solidFill>
                <a:highlight>
                  <a:srgbClr val="FFFFFF"/>
                </a:highlight>
                <a:latin typeface="Cascadia Mono" panose="020B0609020000020004" pitchFamily="49" charset="0"/>
              </a:rPr>
              <a:t>ContentPage</a:t>
            </a:r>
            <a:r>
              <a:rPr lang="fr-FR" sz="500" dirty="0">
                <a:solidFill>
                  <a:srgbClr val="FF0000"/>
                </a:solidFill>
                <a:highlight>
                  <a:srgbClr val="FFFFFF"/>
                </a:highlight>
                <a:latin typeface="Cascadia Mono" panose="020B0609020000020004" pitchFamily="49" charset="0"/>
              </a:rPr>
              <a:t> xmlns</a:t>
            </a:r>
            <a:r>
              <a:rPr lang="fr-FR" sz="500" dirty="0">
                <a:solidFill>
                  <a:srgbClr val="0000FF"/>
                </a:solidFill>
                <a:highlight>
                  <a:srgbClr val="FFFFFF"/>
                </a:highlight>
                <a:latin typeface="Cascadia Mono" panose="020B0609020000020004" pitchFamily="49" charset="0"/>
              </a:rPr>
              <a:t>="http://schemas.microsoft.com/dotnet/2021/maui"</a:t>
            </a:r>
            <a:endParaRPr lang="fr-FR"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xmlns</a:t>
            </a:r>
            <a:r>
              <a:rPr lang="es-DO" sz="500" dirty="0">
                <a:solidFill>
                  <a:srgbClr val="0000FF"/>
                </a:solidFill>
                <a:highlight>
                  <a:srgbClr val="FFFFFF"/>
                </a:highlight>
                <a:latin typeface="Cascadia Mono" panose="020B0609020000020004" pitchFamily="49" charset="0"/>
              </a:rPr>
              <a:t>:</a:t>
            </a:r>
            <a:r>
              <a:rPr lang="es-DO" sz="500" dirty="0">
                <a:solidFill>
                  <a:srgbClr val="FF0000"/>
                </a:solidFill>
                <a:highlight>
                  <a:srgbClr val="FFFFFF"/>
                </a:highlight>
                <a:latin typeface="Cascadia Mono" panose="020B0609020000020004" pitchFamily="49" charset="0"/>
              </a:rPr>
              <a:t>x</a:t>
            </a:r>
            <a:r>
              <a:rPr lang="es-DO" sz="500" dirty="0">
                <a:solidFill>
                  <a:srgbClr val="0000FF"/>
                </a:solidFill>
                <a:highlight>
                  <a:srgbClr val="FFFFFF"/>
                </a:highlight>
                <a:latin typeface="Cascadia Mono" panose="020B0609020000020004" pitchFamily="49" charset="0"/>
              </a:rPr>
              <a:t>="http://schemas.microsoft.com/winfx/2009/xaml"</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x</a:t>
            </a:r>
            <a:r>
              <a:rPr lang="es-DO" sz="500" dirty="0">
                <a:solidFill>
                  <a:srgbClr val="0000FF"/>
                </a:solidFill>
                <a:highlight>
                  <a:srgbClr val="FFFFFF"/>
                </a:highlight>
                <a:latin typeface="Cascadia Mono" panose="020B0609020000020004" pitchFamily="49" charset="0"/>
              </a:rPr>
              <a:t>:</a:t>
            </a:r>
            <a:r>
              <a:rPr lang="es-DO" sz="500" dirty="0">
                <a:solidFill>
                  <a:srgbClr val="FF0000"/>
                </a:solidFill>
                <a:highlight>
                  <a:srgbClr val="FFFFFF"/>
                </a:highlight>
                <a:latin typeface="Cascadia Mono" panose="020B0609020000020004" pitchFamily="49" charset="0"/>
              </a:rPr>
              <a:t>Class</a:t>
            </a:r>
            <a:r>
              <a:rPr lang="es-DO" sz="500" dirty="0">
                <a:solidFill>
                  <a:srgbClr val="0000FF"/>
                </a:solidFill>
                <a:highlight>
                  <a:srgbClr val="FFFFFF"/>
                </a:highlight>
                <a:latin typeface="Cascadia Mono" panose="020B0609020000020004" pitchFamily="49" charset="0"/>
              </a:rPr>
              <a:t>="YourApp.MainPage"</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Shell.NavBarIsVisible</a:t>
            </a:r>
            <a:r>
              <a:rPr lang="es-DO" sz="500" dirty="0">
                <a:solidFill>
                  <a:srgbClr val="0000FF"/>
                </a:solidFill>
                <a:highlight>
                  <a:srgbClr val="FFFFFF"/>
                </a:highlight>
                <a:latin typeface="Cascadia Mono" panose="020B0609020000020004" pitchFamily="49" charset="0"/>
              </a:rPr>
              <a:t>="False"&gt;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VerticalStackLayout</a:t>
            </a:r>
            <a:r>
              <a:rPr lang="es-DO" sz="500" dirty="0">
                <a:solidFill>
                  <a:srgbClr val="FF0000"/>
                </a:solidFill>
                <a:highlight>
                  <a:srgbClr val="FFFFFF"/>
                </a:highlight>
                <a:latin typeface="Cascadia Mono" panose="020B0609020000020004" pitchFamily="49" charset="0"/>
              </a:rPr>
              <a:t> BackgroundColor</a:t>
            </a:r>
            <a:r>
              <a:rPr lang="es-DO" sz="500" dirty="0">
                <a:solidFill>
                  <a:srgbClr val="0000FF"/>
                </a:solidFill>
                <a:highlight>
                  <a:srgbClr val="FFFFFF"/>
                </a:highlight>
                <a:latin typeface="Cascadia Mono" panose="020B0609020000020004" pitchFamily="49" charset="0"/>
              </a:rPr>
              <a:t>="#f5f6fa"&gt;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ES" sz="500" dirty="0">
                <a:solidFill>
                  <a:srgbClr val="000000"/>
                </a:solidFill>
                <a:highlight>
                  <a:srgbClr val="FFFFFF"/>
                </a:highlight>
                <a:latin typeface="Cascadia Mono" panose="020B0609020000020004" pitchFamily="49" charset="0"/>
              </a:rPr>
              <a:t>        </a:t>
            </a:r>
            <a:r>
              <a:rPr lang="es-ES" sz="500" dirty="0">
                <a:solidFill>
                  <a:srgbClr val="008000"/>
                </a:solidFill>
                <a:highlight>
                  <a:srgbClr val="FFFFFF"/>
                </a:highlight>
                <a:latin typeface="Cascadia Mono" panose="020B0609020000020004" pitchFamily="49" charset="0"/>
              </a:rPr>
              <a:t>&lt;!-- Contenedor para la imagen circular --&gt;</a:t>
            </a:r>
            <a:endParaRPr lang="es-ES"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Border</a:t>
            </a:r>
            <a:r>
              <a:rPr lang="es-DO" sz="500" dirty="0">
                <a:solidFill>
                  <a:srgbClr val="FF0000"/>
                </a:solidFill>
                <a:highlight>
                  <a:srgbClr val="FFFFFF"/>
                </a:highlight>
                <a:latin typeface="Cascadia Mono" panose="020B0609020000020004" pitchFamily="49" charset="0"/>
              </a:rPr>
              <a:t> HorizontalOptions</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VerticalOptions</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Stroke</a:t>
            </a:r>
            <a:r>
              <a:rPr lang="es-DO" sz="500" dirty="0">
                <a:solidFill>
                  <a:srgbClr val="0000FF"/>
                </a:solidFill>
                <a:highlight>
                  <a:srgbClr val="FFFFFF"/>
                </a:highlight>
                <a:latin typeface="Cascadia Mono" panose="020B0609020000020004" pitchFamily="49" charset="0"/>
              </a:rPr>
              <a:t>="#00a8ff"</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StrokeThickness</a:t>
            </a:r>
            <a:r>
              <a:rPr lang="es-DO" sz="500" dirty="0">
                <a:solidFill>
                  <a:srgbClr val="0000FF"/>
                </a:solidFill>
                <a:highlight>
                  <a:srgbClr val="FFFFFF"/>
                </a:highlight>
                <a:latin typeface="Cascadia Mono" panose="020B0609020000020004" pitchFamily="49" charset="0"/>
              </a:rPr>
              <a:t>="4"</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Margin</a:t>
            </a:r>
            <a:r>
              <a:rPr lang="es-DO" sz="500" dirty="0">
                <a:solidFill>
                  <a:srgbClr val="0000FF"/>
                </a:solidFill>
                <a:highlight>
                  <a:srgbClr val="FFFFFF"/>
                </a:highlight>
                <a:latin typeface="Cascadia Mono" panose="020B0609020000020004" pitchFamily="49" charset="0"/>
              </a:rPr>
              <a:t>="20"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StrokeShape</a:t>
            </a:r>
            <a:r>
              <a:rPr lang="es-DO" sz="500" dirty="0">
                <a:solidFill>
                  <a:srgbClr val="0000FF"/>
                </a:solidFill>
                <a:highlight>
                  <a:srgbClr val="FFFFFF"/>
                </a:highlight>
                <a:latin typeface="Cascadia Mono" panose="020B0609020000020004" pitchFamily="49" charset="0"/>
              </a:rPr>
              <a:t>="RoundRectangle 100,100,100,100"&gt;</a:t>
            </a:r>
            <a:endParaRPr lang="es-DO" sz="500" dirty="0">
              <a:solidFill>
                <a:srgbClr val="000000"/>
              </a:solidFill>
              <a:highlight>
                <a:srgbClr val="FFFFFF"/>
              </a:highlight>
              <a:latin typeface="Cascadia Mono" panose="020B0609020000020004" pitchFamily="49" charset="0"/>
            </a:endParaRPr>
          </a:p>
          <a:p>
            <a:r>
              <a:rPr lang="fr-FR" sz="500" dirty="0">
                <a:solidFill>
                  <a:srgbClr val="000000"/>
                </a:solidFill>
                <a:highlight>
                  <a:srgbClr val="FFFFFF"/>
                </a:highlight>
                <a:latin typeface="Cascadia Mono" panose="020B0609020000020004" pitchFamily="49" charset="0"/>
              </a:rPr>
              <a:t>            </a:t>
            </a:r>
            <a:r>
              <a:rPr lang="fr-FR" sz="500" dirty="0">
                <a:solidFill>
                  <a:srgbClr val="0000FF"/>
                </a:solidFill>
                <a:highlight>
                  <a:srgbClr val="FFFFFF"/>
                </a:highlight>
                <a:latin typeface="Cascadia Mono" panose="020B0609020000020004" pitchFamily="49" charset="0"/>
              </a:rPr>
              <a:t>&lt;</a:t>
            </a:r>
            <a:r>
              <a:rPr lang="fr-FR" sz="500" dirty="0">
                <a:solidFill>
                  <a:srgbClr val="A31515"/>
                </a:solidFill>
                <a:highlight>
                  <a:srgbClr val="FFFFFF"/>
                </a:highlight>
                <a:latin typeface="Cascadia Mono" panose="020B0609020000020004" pitchFamily="49" charset="0"/>
              </a:rPr>
              <a:t>Image</a:t>
            </a:r>
            <a:r>
              <a:rPr lang="fr-FR" sz="500" dirty="0">
                <a:solidFill>
                  <a:srgbClr val="FF0000"/>
                </a:solidFill>
                <a:highlight>
                  <a:srgbClr val="FFFFFF"/>
                </a:highlight>
                <a:latin typeface="Cascadia Mono" panose="020B0609020000020004" pitchFamily="49" charset="0"/>
              </a:rPr>
              <a:t> Source</a:t>
            </a:r>
            <a:r>
              <a:rPr lang="fr-FR" sz="500" dirty="0">
                <a:solidFill>
                  <a:srgbClr val="0000FF"/>
                </a:solidFill>
                <a:highlight>
                  <a:srgbClr val="FFFFFF"/>
                </a:highlight>
                <a:latin typeface="Cascadia Mono" panose="020B0609020000020004" pitchFamily="49" charset="0"/>
              </a:rPr>
              <a:t>="https://medias.spotern.com/spots/w640/236/236811-1570176161.jpg"</a:t>
            </a:r>
            <a:endParaRPr lang="fr-FR"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Aspect</a:t>
            </a:r>
            <a:r>
              <a:rPr lang="es-DO" sz="500" dirty="0">
                <a:solidFill>
                  <a:srgbClr val="0000FF"/>
                </a:solidFill>
                <a:highlight>
                  <a:srgbClr val="FFFFFF"/>
                </a:highlight>
                <a:latin typeface="Cascadia Mono" panose="020B0609020000020004" pitchFamily="49" charset="0"/>
              </a:rPr>
              <a:t>="AspectFill"</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HeightRequest</a:t>
            </a:r>
            <a:r>
              <a:rPr lang="es-DO" sz="500" dirty="0">
                <a:solidFill>
                  <a:srgbClr val="0000FF"/>
                </a:solidFill>
                <a:highlight>
                  <a:srgbClr val="FFFFFF"/>
                </a:highlight>
                <a:latin typeface="Cascadia Mono" panose="020B0609020000020004" pitchFamily="49" charset="0"/>
              </a:rPr>
              <a:t>="200"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WidthRequest</a:t>
            </a:r>
            <a:r>
              <a:rPr lang="es-DO" sz="500" dirty="0">
                <a:solidFill>
                  <a:srgbClr val="0000FF"/>
                </a:solidFill>
                <a:highlight>
                  <a:srgbClr val="FFFFFF"/>
                </a:highlight>
                <a:latin typeface="Cascadia Mono" panose="020B0609020000020004" pitchFamily="49" charset="0"/>
              </a:rPr>
              <a:t>="200"&gt;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Image.Clip</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EllipseGeometry</a:t>
            </a:r>
            <a:r>
              <a:rPr lang="es-DO" sz="500" dirty="0">
                <a:solidFill>
                  <a:srgbClr val="FF0000"/>
                </a:solidFill>
                <a:highlight>
                  <a:srgbClr val="FFFFFF"/>
                </a:highlight>
                <a:latin typeface="Cascadia Mono" panose="020B0609020000020004" pitchFamily="49" charset="0"/>
              </a:rPr>
              <a:t> Center</a:t>
            </a:r>
            <a:r>
              <a:rPr lang="es-DO" sz="500" dirty="0">
                <a:solidFill>
                  <a:srgbClr val="0000FF"/>
                </a:solidFill>
                <a:highlight>
                  <a:srgbClr val="FFFFFF"/>
                </a:highlight>
                <a:latin typeface="Cascadia Mono" panose="020B0609020000020004" pitchFamily="49" charset="0"/>
              </a:rPr>
              <a:t>="100,100"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RadiusX</a:t>
            </a:r>
            <a:r>
              <a:rPr lang="es-DO" sz="500" dirty="0">
                <a:solidFill>
                  <a:srgbClr val="0000FF"/>
                </a:solidFill>
                <a:highlight>
                  <a:srgbClr val="FFFFFF"/>
                </a:highlight>
                <a:latin typeface="Cascadia Mono" panose="020B0609020000020004" pitchFamily="49" charset="0"/>
              </a:rPr>
              <a:t>="100"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RadiusY</a:t>
            </a:r>
            <a:r>
              <a:rPr lang="es-DO" sz="500" dirty="0">
                <a:solidFill>
                  <a:srgbClr val="0000FF"/>
                </a:solidFill>
                <a:highlight>
                  <a:srgbClr val="FFFFFF"/>
                </a:highlight>
                <a:latin typeface="Cascadia Mono" panose="020B0609020000020004" pitchFamily="49" charset="0"/>
              </a:rPr>
              <a:t>="100"/&gt;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Image.Clip</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Image</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Border</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Label</a:t>
            </a:r>
            <a:r>
              <a:rPr lang="es-DO" sz="500" dirty="0">
                <a:solidFill>
                  <a:srgbClr val="FF0000"/>
                </a:solidFill>
                <a:highlight>
                  <a:srgbClr val="FFFFFF"/>
                </a:highlight>
                <a:latin typeface="Cascadia Mono" panose="020B0609020000020004" pitchFamily="49" charset="0"/>
              </a:rPr>
              <a:t> Text</a:t>
            </a:r>
            <a:r>
              <a:rPr lang="es-DO" sz="500" dirty="0">
                <a:solidFill>
                  <a:srgbClr val="0000FF"/>
                </a:solidFill>
                <a:highlight>
                  <a:srgbClr val="FFFFFF"/>
                </a:highlight>
                <a:latin typeface="Cascadia Mono" panose="020B0609020000020004" pitchFamily="49" charset="0"/>
              </a:rPr>
              <a:t>="JUANCITO PEÑA V."</a:t>
            </a:r>
            <a:r>
              <a:rPr lang="es-DO" sz="500" dirty="0">
                <a:solidFill>
                  <a:srgbClr val="000000"/>
                </a:solidFill>
                <a:highlight>
                  <a:srgbClr val="FFFFFF"/>
                </a:highlight>
                <a:latin typeface="Cascadia Mono" panose="020B0609020000020004" pitchFamily="49" charset="0"/>
              </a:rPr>
              <a:t> </a:t>
            </a: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TextColor</a:t>
            </a:r>
            <a:r>
              <a:rPr lang="es-DO" sz="500" dirty="0">
                <a:solidFill>
                  <a:srgbClr val="0000FF"/>
                </a:solidFill>
                <a:highlight>
                  <a:srgbClr val="FFFFFF"/>
                </a:highlight>
                <a:latin typeface="Cascadia Mono" panose="020B0609020000020004" pitchFamily="49" charset="0"/>
              </a:rPr>
              <a:t>="Black"</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Margin</a:t>
            </a:r>
            <a:r>
              <a:rPr lang="es-DO" sz="500" dirty="0">
                <a:solidFill>
                  <a:srgbClr val="0000FF"/>
                </a:solidFill>
                <a:highlight>
                  <a:srgbClr val="FFFFFF"/>
                </a:highlight>
                <a:latin typeface="Cascadia Mono" panose="020B0609020000020004" pitchFamily="49" charset="0"/>
              </a:rPr>
              <a:t>="10"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FontAttributes</a:t>
            </a:r>
            <a:r>
              <a:rPr lang="es-DO" sz="500" dirty="0">
                <a:solidFill>
                  <a:srgbClr val="0000FF"/>
                </a:solidFill>
                <a:highlight>
                  <a:srgbClr val="FFFFFF"/>
                </a:highlight>
                <a:latin typeface="Cascadia Mono" panose="020B0609020000020004" pitchFamily="49" charset="0"/>
              </a:rPr>
              <a:t>="Bold"</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FontSize</a:t>
            </a:r>
            <a:r>
              <a:rPr lang="es-DO" sz="500" dirty="0">
                <a:solidFill>
                  <a:srgbClr val="0000FF"/>
                </a:solidFill>
                <a:highlight>
                  <a:srgbClr val="FFFFFF"/>
                </a:highlight>
                <a:latin typeface="Cascadia Mono" panose="020B0609020000020004" pitchFamily="49" charset="0"/>
              </a:rPr>
              <a:t>="30"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Padding</a:t>
            </a:r>
            <a:r>
              <a:rPr lang="es-DO" sz="500" dirty="0">
                <a:solidFill>
                  <a:srgbClr val="0000FF"/>
                </a:solidFill>
                <a:highlight>
                  <a:srgbClr val="FFFFFF"/>
                </a:highlight>
                <a:latin typeface="Cascadia Mono" panose="020B0609020000020004" pitchFamily="49" charset="0"/>
              </a:rPr>
              <a:t>="10"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HorizontalOptions</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VerticalOptions</a:t>
            </a:r>
            <a:r>
              <a:rPr lang="es-DO" sz="500" dirty="0">
                <a:solidFill>
                  <a:srgbClr val="0000FF"/>
                </a:solidFill>
                <a:highlight>
                  <a:srgbClr val="FFFFFF"/>
                </a:highlight>
                <a:latin typeface="Cascadia Mono" panose="020B0609020000020004" pitchFamily="49" charset="0"/>
              </a:rPr>
              <a:t>="CenterAndExpand" /&gt;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Label</a:t>
            </a:r>
            <a:r>
              <a:rPr lang="es-DO" sz="500" dirty="0">
                <a:solidFill>
                  <a:srgbClr val="FF0000"/>
                </a:solidFill>
                <a:highlight>
                  <a:srgbClr val="FFFFFF"/>
                </a:highlight>
                <a:latin typeface="Cascadia Mono" panose="020B0609020000020004" pitchFamily="49" charset="0"/>
              </a:rPr>
              <a:t> Text</a:t>
            </a:r>
            <a:r>
              <a:rPr lang="es-DO" sz="500" dirty="0">
                <a:solidFill>
                  <a:srgbClr val="0000FF"/>
                </a:solidFill>
                <a:highlight>
                  <a:srgbClr val="FFFFFF"/>
                </a:highlight>
                <a:latin typeface="Cascadia Mono" panose="020B0609020000020004" pitchFamily="49" charset="0"/>
              </a:rPr>
              <a:t>="Ingeniero en Sistemas"</a:t>
            </a:r>
            <a:r>
              <a:rPr lang="es-DO" sz="500" dirty="0">
                <a:solidFill>
                  <a:srgbClr val="000000"/>
                </a:solidFill>
                <a:highlight>
                  <a:srgbClr val="FFFFFF"/>
                </a:highlight>
                <a:latin typeface="Cascadia Mono" panose="020B0609020000020004" pitchFamily="49" charset="0"/>
              </a:rPr>
              <a:t> </a:t>
            </a: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TextColor</a:t>
            </a:r>
            <a:r>
              <a:rPr lang="es-DO" sz="500" dirty="0">
                <a:solidFill>
                  <a:srgbClr val="0000FF"/>
                </a:solidFill>
                <a:highlight>
                  <a:srgbClr val="FFFFFF"/>
                </a:highlight>
                <a:latin typeface="Cascadia Mono" panose="020B0609020000020004" pitchFamily="49" charset="0"/>
              </a:rPr>
              <a:t>="#0097e6"</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FontSize</a:t>
            </a:r>
            <a:r>
              <a:rPr lang="es-DO" sz="500" dirty="0">
                <a:solidFill>
                  <a:srgbClr val="0000FF"/>
                </a:solidFill>
                <a:highlight>
                  <a:srgbClr val="FFFFFF"/>
                </a:highlight>
                <a:latin typeface="Cascadia Mono" panose="020B0609020000020004" pitchFamily="49" charset="0"/>
              </a:rPr>
              <a:t>="32"</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Padding</a:t>
            </a:r>
            <a:r>
              <a:rPr lang="es-DO" sz="500" dirty="0">
                <a:solidFill>
                  <a:srgbClr val="0000FF"/>
                </a:solidFill>
                <a:highlight>
                  <a:srgbClr val="FFFFFF"/>
                </a:highlight>
                <a:latin typeface="Cascadia Mono" panose="020B0609020000020004" pitchFamily="49" charset="0"/>
              </a:rPr>
              <a:t>="10"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HorizontalTextAlignment</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VerticalOptions</a:t>
            </a:r>
            <a:r>
              <a:rPr lang="es-DO" sz="500" dirty="0">
                <a:solidFill>
                  <a:srgbClr val="0000FF"/>
                </a:solidFill>
                <a:highlight>
                  <a:srgbClr val="FFFFFF"/>
                </a:highlight>
                <a:latin typeface="Cascadia Mono" panose="020B0609020000020004" pitchFamily="49" charset="0"/>
              </a:rPr>
              <a:t>="CenterAndExpand" /&gt;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Label</a:t>
            </a:r>
            <a:r>
              <a:rPr lang="es-DO" sz="500" dirty="0">
                <a:solidFill>
                  <a:srgbClr val="FF0000"/>
                </a:solidFill>
                <a:highlight>
                  <a:srgbClr val="FFFFFF"/>
                </a:highlight>
                <a:latin typeface="Cascadia Mono" panose="020B0609020000020004" pitchFamily="49" charset="0"/>
              </a:rPr>
              <a:t> Text</a:t>
            </a:r>
            <a:r>
              <a:rPr lang="es-DO" sz="500" dirty="0">
                <a:solidFill>
                  <a:srgbClr val="0000FF"/>
                </a:solidFill>
                <a:highlight>
                  <a:srgbClr val="FFFFFF"/>
                </a:highlight>
                <a:latin typeface="Cascadia Mono" panose="020B0609020000020004" pitchFamily="49" charset="0"/>
              </a:rPr>
              <a:t>="🌐 Desarrollador Web (HTML, CSS, JS, PHP) | 💻 .Net (C#, VB.Net) | 📱 Mobile (Xamarin C#) | 📊 Data Analyst (SQL, Excel, Power BI, Crystal Report, R, Python) | 👨‍🏫 Teacher Technology"</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TextColor</a:t>
            </a:r>
            <a:r>
              <a:rPr lang="es-DO" sz="500" dirty="0">
                <a:solidFill>
                  <a:srgbClr val="0000FF"/>
                </a:solidFill>
                <a:highlight>
                  <a:srgbClr val="FFFFFF"/>
                </a:highlight>
                <a:latin typeface="Cascadia Mono" panose="020B0609020000020004" pitchFamily="49" charset="0"/>
              </a:rPr>
              <a:t>="Black"</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FontSize</a:t>
            </a:r>
            <a:r>
              <a:rPr lang="es-DO" sz="500" dirty="0">
                <a:solidFill>
                  <a:srgbClr val="0000FF"/>
                </a:solidFill>
                <a:highlight>
                  <a:srgbClr val="FFFFFF"/>
                </a:highlight>
                <a:latin typeface="Cascadia Mono" panose="020B0609020000020004" pitchFamily="49" charset="0"/>
              </a:rPr>
              <a:t>="22"</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FontAttributes</a:t>
            </a:r>
            <a:r>
              <a:rPr lang="es-DO" sz="500" dirty="0">
                <a:solidFill>
                  <a:srgbClr val="0000FF"/>
                </a:solidFill>
                <a:highlight>
                  <a:srgbClr val="FFFFFF"/>
                </a:highlight>
                <a:latin typeface="Cascadia Mono" panose="020B0609020000020004" pitchFamily="49" charset="0"/>
              </a:rPr>
              <a:t>="Bold"</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Margin</a:t>
            </a:r>
            <a:r>
              <a:rPr lang="es-DO" sz="500" dirty="0">
                <a:solidFill>
                  <a:srgbClr val="0000FF"/>
                </a:solidFill>
                <a:highlight>
                  <a:srgbClr val="FFFFFF"/>
                </a:highlight>
                <a:latin typeface="Cascadia Mono" panose="020B0609020000020004" pitchFamily="49" charset="0"/>
              </a:rPr>
              <a:t>="5"</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Padding</a:t>
            </a:r>
            <a:r>
              <a:rPr lang="es-DO" sz="500" dirty="0">
                <a:solidFill>
                  <a:srgbClr val="0000FF"/>
                </a:solidFill>
                <a:highlight>
                  <a:srgbClr val="FFFFFF"/>
                </a:highlight>
                <a:latin typeface="Cascadia Mono" panose="020B0609020000020004" pitchFamily="49" charset="0"/>
              </a:rPr>
              <a:t>="10,10,10,10"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HorizontalTextAlignment</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VerticalOptions</a:t>
            </a:r>
            <a:r>
              <a:rPr lang="es-DO" sz="500" dirty="0">
                <a:solidFill>
                  <a:srgbClr val="0000FF"/>
                </a:solidFill>
                <a:highlight>
                  <a:srgbClr val="FFFFFF"/>
                </a:highlight>
                <a:latin typeface="Cascadia Mono" panose="020B0609020000020004" pitchFamily="49" charset="0"/>
              </a:rPr>
              <a:t>="CenterAndExpand" /&gt;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Label</a:t>
            </a:r>
            <a:r>
              <a:rPr lang="es-DO" sz="500" dirty="0">
                <a:solidFill>
                  <a:srgbClr val="FF0000"/>
                </a:solidFill>
                <a:highlight>
                  <a:srgbClr val="FFFFFF"/>
                </a:highlight>
                <a:latin typeface="Cascadia Mono" panose="020B0609020000020004" pitchFamily="49" charset="0"/>
              </a:rPr>
              <a:t> Text</a:t>
            </a:r>
            <a:r>
              <a:rPr lang="es-DO" sz="500" dirty="0">
                <a:solidFill>
                  <a:srgbClr val="0000FF"/>
                </a:solidFill>
                <a:highlight>
                  <a:srgbClr val="FFFFFF"/>
                </a:highlight>
                <a:latin typeface="Cascadia Mono" panose="020B0609020000020004" pitchFamily="49" charset="0"/>
              </a:rPr>
              <a:t>="Mis Redes Sociales"</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TextColor</a:t>
            </a:r>
            <a:r>
              <a:rPr lang="es-DO" sz="500" dirty="0">
                <a:solidFill>
                  <a:srgbClr val="0000FF"/>
                </a:solidFill>
                <a:highlight>
                  <a:srgbClr val="FFFFFF"/>
                </a:highlight>
                <a:latin typeface="Cascadia Mono" panose="020B0609020000020004" pitchFamily="49" charset="0"/>
              </a:rPr>
              <a:t>="#44bd32"</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FontSize</a:t>
            </a:r>
            <a:r>
              <a:rPr lang="es-DO" sz="500" dirty="0">
                <a:solidFill>
                  <a:srgbClr val="0000FF"/>
                </a:solidFill>
                <a:highlight>
                  <a:srgbClr val="FFFFFF"/>
                </a:highlight>
                <a:latin typeface="Cascadia Mono" panose="020B0609020000020004" pitchFamily="49" charset="0"/>
              </a:rPr>
              <a:t>="25"</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Padding</a:t>
            </a:r>
            <a:r>
              <a:rPr lang="es-DO" sz="500" dirty="0">
                <a:solidFill>
                  <a:srgbClr val="0000FF"/>
                </a:solidFill>
                <a:highlight>
                  <a:srgbClr val="FFFFFF"/>
                </a:highlight>
                <a:latin typeface="Cascadia Mono" panose="020B0609020000020004" pitchFamily="49" charset="0"/>
              </a:rPr>
              <a:t>="10"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Margin</a:t>
            </a:r>
            <a:r>
              <a:rPr lang="es-DO" sz="500" dirty="0">
                <a:solidFill>
                  <a:srgbClr val="0000FF"/>
                </a:solidFill>
                <a:highlight>
                  <a:srgbClr val="FFFFFF"/>
                </a:highlight>
                <a:latin typeface="Cascadia Mono" panose="020B0609020000020004" pitchFamily="49" charset="0"/>
              </a:rPr>
              <a:t>="10"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FontFamily</a:t>
            </a:r>
            <a:r>
              <a:rPr lang="es-DO" sz="500" dirty="0">
                <a:solidFill>
                  <a:srgbClr val="0000FF"/>
                </a:solidFill>
                <a:highlight>
                  <a:srgbClr val="FFFFFF"/>
                </a:highlight>
                <a:latin typeface="Cascadia Mono" panose="020B0609020000020004" pitchFamily="49" charset="0"/>
              </a:rPr>
              <a:t>="Lobster"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HorizontalOptions</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VerticalOptions</a:t>
            </a:r>
            <a:r>
              <a:rPr lang="es-DO" sz="500" dirty="0">
                <a:solidFill>
                  <a:srgbClr val="0000FF"/>
                </a:solidFill>
                <a:highlight>
                  <a:srgbClr val="FFFFFF"/>
                </a:highlight>
                <a:latin typeface="Cascadia Mono" panose="020B0609020000020004" pitchFamily="49" charset="0"/>
              </a:rPr>
              <a:t>="CenterAndExpand" /&gt;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n-US" sz="500" dirty="0">
                <a:solidFill>
                  <a:srgbClr val="000000"/>
                </a:solidFill>
                <a:highlight>
                  <a:srgbClr val="FFFFFF"/>
                </a:highlight>
                <a:latin typeface="Cascadia Mono" panose="020B0609020000020004" pitchFamily="49" charset="0"/>
              </a:rPr>
              <a:t>        </a:t>
            </a:r>
            <a:r>
              <a:rPr lang="en-US" sz="500" dirty="0">
                <a:solidFill>
                  <a:srgbClr val="0000FF"/>
                </a:solidFill>
                <a:highlight>
                  <a:srgbClr val="FFFFFF"/>
                </a:highlight>
                <a:latin typeface="Cascadia Mono" panose="020B0609020000020004" pitchFamily="49" charset="0"/>
              </a:rPr>
              <a:t>&lt;</a:t>
            </a:r>
            <a:r>
              <a:rPr lang="en-US" sz="500" dirty="0">
                <a:solidFill>
                  <a:srgbClr val="A31515"/>
                </a:solidFill>
                <a:highlight>
                  <a:srgbClr val="FFFFFF"/>
                </a:highlight>
                <a:latin typeface="Cascadia Mono" panose="020B0609020000020004" pitchFamily="49" charset="0"/>
              </a:rPr>
              <a:t>StackLayout</a:t>
            </a:r>
            <a:r>
              <a:rPr lang="en-US" sz="500" dirty="0">
                <a:solidFill>
                  <a:srgbClr val="FF0000"/>
                </a:solidFill>
                <a:highlight>
                  <a:srgbClr val="FFFFFF"/>
                </a:highlight>
                <a:latin typeface="Cascadia Mono" panose="020B0609020000020004" pitchFamily="49" charset="0"/>
              </a:rPr>
              <a:t> Orientation</a:t>
            </a:r>
            <a:r>
              <a:rPr lang="en-US" sz="500" dirty="0">
                <a:solidFill>
                  <a:srgbClr val="0000FF"/>
                </a:solidFill>
                <a:highlight>
                  <a:srgbClr val="FFFFFF"/>
                </a:highlight>
                <a:latin typeface="Cascadia Mono" panose="020B0609020000020004" pitchFamily="49" charset="0"/>
              </a:rPr>
              <a:t>="Vertical"</a:t>
            </a:r>
            <a:r>
              <a:rPr lang="en-US" sz="500" dirty="0">
                <a:solidFill>
                  <a:srgbClr val="FF0000"/>
                </a:solidFill>
                <a:highlight>
                  <a:srgbClr val="FFFFFF"/>
                </a:highlight>
                <a:latin typeface="Cascadia Mono" panose="020B0609020000020004" pitchFamily="49" charset="0"/>
              </a:rPr>
              <a:t> HeightRequest</a:t>
            </a:r>
            <a:r>
              <a:rPr lang="en-US" sz="500" dirty="0">
                <a:solidFill>
                  <a:srgbClr val="0000FF"/>
                </a:solidFill>
                <a:highlight>
                  <a:srgbClr val="FFFFFF"/>
                </a:highlight>
                <a:latin typeface="Cascadia Mono" panose="020B0609020000020004" pitchFamily="49" charset="0"/>
              </a:rPr>
              <a:t>="80"</a:t>
            </a:r>
            <a:r>
              <a:rPr lang="en-US" sz="500" dirty="0">
                <a:solidFill>
                  <a:srgbClr val="FF0000"/>
                </a:solidFill>
                <a:highlight>
                  <a:srgbClr val="FFFFFF"/>
                </a:highlight>
                <a:latin typeface="Cascadia Mono" panose="020B0609020000020004" pitchFamily="49" charset="0"/>
              </a:rPr>
              <a:t> BackgroundColor</a:t>
            </a:r>
            <a:r>
              <a:rPr lang="en-US" sz="500" dirty="0">
                <a:solidFill>
                  <a:srgbClr val="0000FF"/>
                </a:solidFill>
                <a:highlight>
                  <a:srgbClr val="FFFFFF"/>
                </a:highlight>
                <a:latin typeface="Cascadia Mono" panose="020B0609020000020004" pitchFamily="49" charset="0"/>
              </a:rPr>
              <a:t>="#f5f6fa"</a:t>
            </a:r>
            <a:r>
              <a:rPr lang="en-US" sz="500" dirty="0">
                <a:solidFill>
                  <a:srgbClr val="FF0000"/>
                </a:solidFill>
                <a:highlight>
                  <a:srgbClr val="FFFFFF"/>
                </a:highlight>
                <a:latin typeface="Cascadia Mono" panose="020B0609020000020004" pitchFamily="49" charset="0"/>
              </a:rPr>
              <a:t> Padding</a:t>
            </a:r>
            <a:r>
              <a:rPr lang="en-US" sz="500" dirty="0">
                <a:solidFill>
                  <a:srgbClr val="0000FF"/>
                </a:solidFill>
                <a:highlight>
                  <a:srgbClr val="FFFFFF"/>
                </a:highlight>
                <a:latin typeface="Cascadia Mono" panose="020B0609020000020004" pitchFamily="49" charset="0"/>
              </a:rPr>
              <a:t>="2"&gt;</a:t>
            </a:r>
            <a:endParaRPr lang="en-US"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StackLayout</a:t>
            </a:r>
            <a:r>
              <a:rPr lang="es-DO" sz="500" dirty="0">
                <a:solidFill>
                  <a:srgbClr val="FF0000"/>
                </a:solidFill>
                <a:highlight>
                  <a:srgbClr val="FFFFFF"/>
                </a:highlight>
                <a:latin typeface="Cascadia Mono" panose="020B0609020000020004" pitchFamily="49" charset="0"/>
              </a:rPr>
              <a:t> Spacing</a:t>
            </a:r>
            <a:r>
              <a:rPr lang="es-DO" sz="500" dirty="0">
                <a:solidFill>
                  <a:srgbClr val="0000FF"/>
                </a:solidFill>
                <a:highlight>
                  <a:srgbClr val="FFFFFF"/>
                </a:highlight>
                <a:latin typeface="Cascadia Mono" panose="020B0609020000020004" pitchFamily="49" charset="0"/>
              </a:rPr>
              <a:t>="0"</a:t>
            </a:r>
            <a:r>
              <a:rPr lang="es-DO" sz="500" dirty="0">
                <a:solidFill>
                  <a:srgbClr val="FF0000"/>
                </a:solidFill>
                <a:highlight>
                  <a:srgbClr val="FFFFFF"/>
                </a:highlight>
                <a:latin typeface="Cascadia Mono" panose="020B0609020000020004" pitchFamily="49" charset="0"/>
              </a:rPr>
              <a:t> BackgroundColor</a:t>
            </a:r>
            <a:r>
              <a:rPr lang="es-DO" sz="500" dirty="0">
                <a:solidFill>
                  <a:srgbClr val="0000FF"/>
                </a:solidFill>
                <a:highlight>
                  <a:srgbClr val="FFFFFF"/>
                </a:highlight>
                <a:latin typeface="Cascadia Mono" panose="020B0609020000020004" pitchFamily="49" charset="0"/>
              </a:rPr>
              <a:t>="#f5f6fa"</a:t>
            </a:r>
            <a:r>
              <a:rPr lang="es-DO" sz="500" dirty="0">
                <a:solidFill>
                  <a:srgbClr val="FF0000"/>
                </a:solidFill>
                <a:highlight>
                  <a:srgbClr val="FFFFFF"/>
                </a:highlight>
                <a:latin typeface="Cascadia Mono" panose="020B0609020000020004" pitchFamily="49" charset="0"/>
              </a:rPr>
              <a:t> Orientation</a:t>
            </a:r>
            <a:r>
              <a:rPr lang="es-DO" sz="500" dirty="0">
                <a:solidFill>
                  <a:srgbClr val="0000FF"/>
                </a:solidFill>
                <a:highlight>
                  <a:srgbClr val="FFFFFF"/>
                </a:highlight>
                <a:latin typeface="Cascadia Mono" panose="020B0609020000020004" pitchFamily="49" charset="0"/>
              </a:rPr>
              <a:t>="Horizontal"</a:t>
            </a:r>
            <a:r>
              <a:rPr lang="es-DO" sz="500" dirty="0">
                <a:solidFill>
                  <a:srgbClr val="FF0000"/>
                </a:solidFill>
                <a:highlight>
                  <a:srgbClr val="FFFFFF"/>
                </a:highlight>
                <a:latin typeface="Cascadia Mono" panose="020B0609020000020004" pitchFamily="49" charset="0"/>
              </a:rPr>
              <a:t> HorizontalOptions</a:t>
            </a:r>
            <a:r>
              <a:rPr lang="es-DO" sz="500" dirty="0">
                <a:solidFill>
                  <a:srgbClr val="0000FF"/>
                </a:solidFill>
                <a:highlight>
                  <a:srgbClr val="FFFFFF"/>
                </a:highlight>
                <a:latin typeface="Cascadia Mono" panose="020B0609020000020004" pitchFamily="49" charset="0"/>
              </a:rPr>
              <a:t>="FillAndExpand"</a:t>
            </a:r>
            <a:r>
              <a:rPr lang="es-DO" sz="500" dirty="0">
                <a:solidFill>
                  <a:srgbClr val="FF0000"/>
                </a:solidFill>
                <a:highlight>
                  <a:srgbClr val="FFFFFF"/>
                </a:highlight>
                <a:latin typeface="Cascadia Mono" panose="020B0609020000020004" pitchFamily="49" charset="0"/>
              </a:rPr>
              <a:t> VerticalOptions</a:t>
            </a:r>
            <a:r>
              <a:rPr lang="es-DO" sz="500" dirty="0">
                <a:solidFill>
                  <a:srgbClr val="0000FF"/>
                </a:solidFill>
                <a:highlight>
                  <a:srgbClr val="FFFFFF"/>
                </a:highlight>
                <a:latin typeface="Cascadia Mono" panose="020B0609020000020004" pitchFamily="49" charset="0"/>
              </a:rPr>
              <a:t>="FillAndExpand"&gt;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ImageButton</a:t>
            </a:r>
            <a:r>
              <a:rPr lang="es-DO" sz="500" dirty="0">
                <a:solidFill>
                  <a:srgbClr val="FF0000"/>
                </a:solidFill>
                <a:highlight>
                  <a:srgbClr val="FFFFFF"/>
                </a:highlight>
                <a:latin typeface="Cascadia Mono" panose="020B0609020000020004" pitchFamily="49" charset="0"/>
              </a:rPr>
              <a:t> Source</a:t>
            </a:r>
            <a:r>
              <a:rPr lang="es-DO" sz="500" dirty="0">
                <a:solidFill>
                  <a:srgbClr val="0000FF"/>
                </a:solidFill>
                <a:highlight>
                  <a:srgbClr val="FFFFFF"/>
                </a:highlight>
                <a:latin typeface="Cascadia Mono" panose="020B0609020000020004" pitchFamily="49" charset="0"/>
              </a:rPr>
              <a:t>="youtube.png"</a:t>
            </a:r>
            <a:r>
              <a:rPr lang="es-DO" sz="500" dirty="0">
                <a:solidFill>
                  <a:srgbClr val="FF0000"/>
                </a:solidFill>
                <a:highlight>
                  <a:srgbClr val="FFFFFF"/>
                </a:highlight>
                <a:latin typeface="Cascadia Mono" panose="020B0609020000020004" pitchFamily="49" charset="0"/>
              </a:rPr>
              <a:t> HeightRequest</a:t>
            </a:r>
            <a:r>
              <a:rPr lang="es-DO" sz="500" dirty="0">
                <a:solidFill>
                  <a:srgbClr val="0000FF"/>
                </a:solidFill>
                <a:highlight>
                  <a:srgbClr val="FFFFFF"/>
                </a:highlight>
                <a:latin typeface="Cascadia Mono" panose="020B0609020000020004" pitchFamily="49" charset="0"/>
              </a:rPr>
              <a:t>="70"</a:t>
            </a:r>
            <a:r>
              <a:rPr lang="es-DO" sz="500" dirty="0">
                <a:solidFill>
                  <a:srgbClr val="FF0000"/>
                </a:solidFill>
                <a:highlight>
                  <a:srgbClr val="FFFFFF"/>
                </a:highlight>
                <a:latin typeface="Cascadia Mono" panose="020B0609020000020004" pitchFamily="49" charset="0"/>
              </a:rPr>
              <a:t> WidthRequest</a:t>
            </a:r>
            <a:r>
              <a:rPr lang="es-DO" sz="500" dirty="0">
                <a:solidFill>
                  <a:srgbClr val="0000FF"/>
                </a:solidFill>
                <a:highlight>
                  <a:srgbClr val="FFFFFF"/>
                </a:highlight>
                <a:latin typeface="Cascadia Mono" panose="020B0609020000020004" pitchFamily="49" charset="0"/>
              </a:rPr>
              <a:t>="80"</a:t>
            </a:r>
            <a:r>
              <a:rPr lang="es-DO" sz="500" dirty="0">
                <a:solidFill>
                  <a:srgbClr val="FF0000"/>
                </a:solidFill>
                <a:highlight>
                  <a:srgbClr val="FFFFFF"/>
                </a:highlight>
                <a:latin typeface="Cascadia Mono" panose="020B0609020000020004" pitchFamily="49" charset="0"/>
              </a:rPr>
              <a:t> BackgroundColor</a:t>
            </a:r>
            <a:r>
              <a:rPr lang="es-DO" sz="500" dirty="0">
                <a:solidFill>
                  <a:srgbClr val="0000FF"/>
                </a:solidFill>
                <a:highlight>
                  <a:srgbClr val="FFFFFF"/>
                </a:highlight>
                <a:latin typeface="Cascadia Mono" panose="020B0609020000020004" pitchFamily="49" charset="0"/>
              </a:rPr>
              <a:t>="Transparent"</a:t>
            </a:r>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x</a:t>
            </a:r>
            <a:r>
              <a:rPr lang="es-DO" sz="500" dirty="0">
                <a:solidFill>
                  <a:srgbClr val="0000FF"/>
                </a:solidFill>
                <a:highlight>
                  <a:srgbClr val="FFFFFF"/>
                </a:highlight>
                <a:latin typeface="Cascadia Mono" panose="020B0609020000020004" pitchFamily="49" charset="0"/>
              </a:rPr>
              <a:t>:</a:t>
            </a:r>
            <a:r>
              <a:rPr lang="es-DO" sz="500" dirty="0">
                <a:solidFill>
                  <a:srgbClr val="FF0000"/>
                </a:solidFill>
                <a:highlight>
                  <a:srgbClr val="FFFFFF"/>
                </a:highlight>
                <a:latin typeface="Cascadia Mono" panose="020B0609020000020004" pitchFamily="49" charset="0"/>
              </a:rPr>
              <a:t>Name</a:t>
            </a:r>
            <a:r>
              <a:rPr lang="es-DO" sz="500" dirty="0">
                <a:solidFill>
                  <a:srgbClr val="0000FF"/>
                </a:solidFill>
                <a:highlight>
                  <a:srgbClr val="FFFFFF"/>
                </a:highlight>
                <a:latin typeface="Cascadia Mono" panose="020B0609020000020004" pitchFamily="49" charset="0"/>
              </a:rPr>
              <a:t>="btnVerYoutube" /&gt;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ImageButton</a:t>
            </a:r>
            <a:r>
              <a:rPr lang="es-DO" sz="500" dirty="0">
                <a:solidFill>
                  <a:srgbClr val="FF0000"/>
                </a:solidFill>
                <a:highlight>
                  <a:srgbClr val="FFFFFF"/>
                </a:highlight>
                <a:latin typeface="Cascadia Mono" panose="020B0609020000020004" pitchFamily="49" charset="0"/>
              </a:rPr>
              <a:t> Source</a:t>
            </a:r>
            <a:r>
              <a:rPr lang="es-DO" sz="500" dirty="0">
                <a:solidFill>
                  <a:srgbClr val="0000FF"/>
                </a:solidFill>
                <a:highlight>
                  <a:srgbClr val="FFFFFF"/>
                </a:highlight>
                <a:latin typeface="Cascadia Mono" panose="020B0609020000020004" pitchFamily="49" charset="0"/>
              </a:rPr>
              <a:t>="linkedin.png"</a:t>
            </a:r>
            <a:r>
              <a:rPr lang="es-DO" sz="500" dirty="0">
                <a:solidFill>
                  <a:srgbClr val="FF0000"/>
                </a:solidFill>
                <a:highlight>
                  <a:srgbClr val="FFFFFF"/>
                </a:highlight>
                <a:latin typeface="Cascadia Mono" panose="020B0609020000020004" pitchFamily="49" charset="0"/>
              </a:rPr>
              <a:t> HeightRequest</a:t>
            </a:r>
            <a:r>
              <a:rPr lang="es-DO" sz="500" dirty="0">
                <a:solidFill>
                  <a:srgbClr val="0000FF"/>
                </a:solidFill>
                <a:highlight>
                  <a:srgbClr val="FFFFFF"/>
                </a:highlight>
                <a:latin typeface="Cascadia Mono" panose="020B0609020000020004" pitchFamily="49" charset="0"/>
              </a:rPr>
              <a:t>="70"</a:t>
            </a:r>
            <a:r>
              <a:rPr lang="es-DO" sz="500" dirty="0">
                <a:solidFill>
                  <a:srgbClr val="FF0000"/>
                </a:solidFill>
                <a:highlight>
                  <a:srgbClr val="FFFFFF"/>
                </a:highlight>
                <a:latin typeface="Cascadia Mono" panose="020B0609020000020004" pitchFamily="49" charset="0"/>
              </a:rPr>
              <a:t> WidthRequest</a:t>
            </a:r>
            <a:r>
              <a:rPr lang="es-DO" sz="500" dirty="0">
                <a:solidFill>
                  <a:srgbClr val="0000FF"/>
                </a:solidFill>
                <a:highlight>
                  <a:srgbClr val="FFFFFF"/>
                </a:highlight>
                <a:latin typeface="Cascadia Mono" panose="020B0609020000020004" pitchFamily="49" charset="0"/>
              </a:rPr>
              <a:t>="80"</a:t>
            </a:r>
            <a:r>
              <a:rPr lang="es-DO" sz="500" dirty="0">
                <a:solidFill>
                  <a:srgbClr val="FF0000"/>
                </a:solidFill>
                <a:highlight>
                  <a:srgbClr val="FFFFFF"/>
                </a:highlight>
                <a:latin typeface="Cascadia Mono" panose="020B0609020000020004" pitchFamily="49" charset="0"/>
              </a:rPr>
              <a:t> BackgroundColor</a:t>
            </a:r>
            <a:r>
              <a:rPr lang="es-DO" sz="500" dirty="0">
                <a:solidFill>
                  <a:srgbClr val="0000FF"/>
                </a:solidFill>
                <a:highlight>
                  <a:srgbClr val="FFFFFF"/>
                </a:highlight>
                <a:latin typeface="Cascadia Mono" panose="020B0609020000020004" pitchFamily="49" charset="0"/>
              </a:rPr>
              <a:t>="Transparent"</a:t>
            </a:r>
            <a:r>
              <a:rPr lang="es-DO" sz="500" dirty="0">
                <a:solidFill>
                  <a:srgbClr val="FF0000"/>
                </a:solidFill>
                <a:highlight>
                  <a:srgbClr val="FFFFFF"/>
                </a:highlight>
                <a:latin typeface="Cascadia Mono" panose="020B0609020000020004" pitchFamily="49" charset="0"/>
              </a:rPr>
              <a:t> x</a:t>
            </a:r>
            <a:r>
              <a:rPr lang="es-DO" sz="500" dirty="0">
                <a:solidFill>
                  <a:srgbClr val="0000FF"/>
                </a:solidFill>
                <a:highlight>
                  <a:srgbClr val="FFFFFF"/>
                </a:highlight>
                <a:latin typeface="Cascadia Mono" panose="020B0609020000020004" pitchFamily="49" charset="0"/>
              </a:rPr>
              <a:t>:</a:t>
            </a:r>
            <a:r>
              <a:rPr lang="es-DO" sz="500" dirty="0">
                <a:solidFill>
                  <a:srgbClr val="FF0000"/>
                </a:solidFill>
                <a:highlight>
                  <a:srgbClr val="FFFFFF"/>
                </a:highlight>
                <a:latin typeface="Cascadia Mono" panose="020B0609020000020004" pitchFamily="49" charset="0"/>
              </a:rPr>
              <a:t>Name</a:t>
            </a:r>
            <a:r>
              <a:rPr lang="es-DO" sz="500" dirty="0">
                <a:solidFill>
                  <a:srgbClr val="0000FF"/>
                </a:solidFill>
                <a:highlight>
                  <a:srgbClr val="FFFFFF"/>
                </a:highlight>
                <a:latin typeface="Cascadia Mono" panose="020B0609020000020004" pitchFamily="49" charset="0"/>
              </a:rPr>
              <a:t>="btnVerlinkedin" /&gt;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ImageButton</a:t>
            </a:r>
            <a:r>
              <a:rPr lang="es-DO" sz="500" dirty="0">
                <a:solidFill>
                  <a:srgbClr val="FF0000"/>
                </a:solidFill>
                <a:highlight>
                  <a:srgbClr val="FFFFFF"/>
                </a:highlight>
                <a:latin typeface="Cascadia Mono" panose="020B0609020000020004" pitchFamily="49" charset="0"/>
              </a:rPr>
              <a:t> Source</a:t>
            </a:r>
            <a:r>
              <a:rPr lang="es-DO" sz="500" dirty="0">
                <a:solidFill>
                  <a:srgbClr val="0000FF"/>
                </a:solidFill>
                <a:highlight>
                  <a:srgbClr val="FFFFFF"/>
                </a:highlight>
                <a:latin typeface="Cascadia Mono" panose="020B0609020000020004" pitchFamily="49" charset="0"/>
              </a:rPr>
              <a:t>="twitter.png"</a:t>
            </a:r>
            <a:r>
              <a:rPr lang="es-DO" sz="500" dirty="0">
                <a:solidFill>
                  <a:srgbClr val="FF0000"/>
                </a:solidFill>
                <a:highlight>
                  <a:srgbClr val="FFFFFF"/>
                </a:highlight>
                <a:latin typeface="Cascadia Mono" panose="020B0609020000020004" pitchFamily="49" charset="0"/>
              </a:rPr>
              <a:t> HeightRequest</a:t>
            </a:r>
            <a:r>
              <a:rPr lang="es-DO" sz="500" dirty="0">
                <a:solidFill>
                  <a:srgbClr val="0000FF"/>
                </a:solidFill>
                <a:highlight>
                  <a:srgbClr val="FFFFFF"/>
                </a:highlight>
                <a:latin typeface="Cascadia Mono" panose="020B0609020000020004" pitchFamily="49" charset="0"/>
              </a:rPr>
              <a:t>="70"</a:t>
            </a:r>
            <a:r>
              <a:rPr lang="es-DO" sz="500" dirty="0">
                <a:solidFill>
                  <a:srgbClr val="FF0000"/>
                </a:solidFill>
                <a:highlight>
                  <a:srgbClr val="FFFFFF"/>
                </a:highlight>
                <a:latin typeface="Cascadia Mono" panose="020B0609020000020004" pitchFamily="49" charset="0"/>
              </a:rPr>
              <a:t> WidthRequest</a:t>
            </a:r>
            <a:r>
              <a:rPr lang="es-DO" sz="500" dirty="0">
                <a:solidFill>
                  <a:srgbClr val="0000FF"/>
                </a:solidFill>
                <a:highlight>
                  <a:srgbClr val="FFFFFF"/>
                </a:highlight>
                <a:latin typeface="Cascadia Mono" panose="020B0609020000020004" pitchFamily="49" charset="0"/>
              </a:rPr>
              <a:t>="80"</a:t>
            </a:r>
            <a:r>
              <a:rPr lang="es-DO" sz="500" dirty="0">
                <a:solidFill>
                  <a:srgbClr val="FF0000"/>
                </a:solidFill>
                <a:highlight>
                  <a:srgbClr val="FFFFFF"/>
                </a:highlight>
                <a:latin typeface="Cascadia Mono" panose="020B0609020000020004" pitchFamily="49" charset="0"/>
              </a:rPr>
              <a:t> BackgroundColor</a:t>
            </a:r>
            <a:r>
              <a:rPr lang="es-DO" sz="500" dirty="0">
                <a:solidFill>
                  <a:srgbClr val="0000FF"/>
                </a:solidFill>
                <a:highlight>
                  <a:srgbClr val="FFFFFF"/>
                </a:highlight>
                <a:latin typeface="Cascadia Mono" panose="020B0609020000020004" pitchFamily="49" charset="0"/>
              </a:rPr>
              <a:t>="Transparent"</a:t>
            </a:r>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x</a:t>
            </a:r>
            <a:r>
              <a:rPr lang="es-DO" sz="500" dirty="0">
                <a:solidFill>
                  <a:srgbClr val="0000FF"/>
                </a:solidFill>
                <a:highlight>
                  <a:srgbClr val="FFFFFF"/>
                </a:highlight>
                <a:latin typeface="Cascadia Mono" panose="020B0609020000020004" pitchFamily="49" charset="0"/>
              </a:rPr>
              <a:t>:</a:t>
            </a:r>
            <a:r>
              <a:rPr lang="es-DO" sz="500" dirty="0">
                <a:solidFill>
                  <a:srgbClr val="FF0000"/>
                </a:solidFill>
                <a:highlight>
                  <a:srgbClr val="FFFFFF"/>
                </a:highlight>
                <a:latin typeface="Cascadia Mono" panose="020B0609020000020004" pitchFamily="49" charset="0"/>
              </a:rPr>
              <a:t>Name</a:t>
            </a:r>
            <a:r>
              <a:rPr lang="es-DO" sz="500" dirty="0">
                <a:solidFill>
                  <a:srgbClr val="0000FF"/>
                </a:solidFill>
                <a:highlight>
                  <a:srgbClr val="FFFFFF"/>
                </a:highlight>
                <a:latin typeface="Cascadia Mono" panose="020B0609020000020004" pitchFamily="49" charset="0"/>
              </a:rPr>
              <a:t>="btnVerTwitter" /&gt;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ImageButton</a:t>
            </a:r>
            <a:r>
              <a:rPr lang="es-DO" sz="500" dirty="0">
                <a:solidFill>
                  <a:srgbClr val="FF0000"/>
                </a:solidFill>
                <a:highlight>
                  <a:srgbClr val="FFFFFF"/>
                </a:highlight>
                <a:latin typeface="Cascadia Mono" panose="020B0609020000020004" pitchFamily="49" charset="0"/>
              </a:rPr>
              <a:t> Source</a:t>
            </a:r>
            <a:r>
              <a:rPr lang="es-DO" sz="500" dirty="0">
                <a:solidFill>
                  <a:srgbClr val="0000FF"/>
                </a:solidFill>
                <a:highlight>
                  <a:srgbClr val="FFFFFF"/>
                </a:highlight>
                <a:latin typeface="Cascadia Mono" panose="020B0609020000020004" pitchFamily="49" charset="0"/>
              </a:rPr>
              <a:t>="instagram.png"</a:t>
            </a:r>
            <a:r>
              <a:rPr lang="es-DO" sz="500" dirty="0">
                <a:solidFill>
                  <a:srgbClr val="FF0000"/>
                </a:solidFill>
                <a:highlight>
                  <a:srgbClr val="FFFFFF"/>
                </a:highlight>
                <a:latin typeface="Cascadia Mono" panose="020B0609020000020004" pitchFamily="49" charset="0"/>
              </a:rPr>
              <a:t> HeightRequest</a:t>
            </a:r>
            <a:r>
              <a:rPr lang="es-DO" sz="500" dirty="0">
                <a:solidFill>
                  <a:srgbClr val="0000FF"/>
                </a:solidFill>
                <a:highlight>
                  <a:srgbClr val="FFFFFF"/>
                </a:highlight>
                <a:latin typeface="Cascadia Mono" panose="020B0609020000020004" pitchFamily="49" charset="0"/>
              </a:rPr>
              <a:t>="70"</a:t>
            </a:r>
            <a:r>
              <a:rPr lang="es-DO" sz="500" dirty="0">
                <a:solidFill>
                  <a:srgbClr val="FF0000"/>
                </a:solidFill>
                <a:highlight>
                  <a:srgbClr val="FFFFFF"/>
                </a:highlight>
                <a:latin typeface="Cascadia Mono" panose="020B0609020000020004" pitchFamily="49" charset="0"/>
              </a:rPr>
              <a:t> WidthRequest</a:t>
            </a:r>
            <a:r>
              <a:rPr lang="es-DO" sz="500" dirty="0">
                <a:solidFill>
                  <a:srgbClr val="0000FF"/>
                </a:solidFill>
                <a:highlight>
                  <a:srgbClr val="FFFFFF"/>
                </a:highlight>
                <a:latin typeface="Cascadia Mono" panose="020B0609020000020004" pitchFamily="49" charset="0"/>
              </a:rPr>
              <a:t>="80"</a:t>
            </a:r>
            <a:r>
              <a:rPr lang="es-DO" sz="500" dirty="0">
                <a:solidFill>
                  <a:srgbClr val="FF0000"/>
                </a:solidFill>
                <a:highlight>
                  <a:srgbClr val="FFFFFF"/>
                </a:highlight>
                <a:latin typeface="Cascadia Mono" panose="020B0609020000020004" pitchFamily="49" charset="0"/>
              </a:rPr>
              <a:t> BackgroundColor</a:t>
            </a:r>
            <a:r>
              <a:rPr lang="es-DO" sz="500" dirty="0">
                <a:solidFill>
                  <a:srgbClr val="0000FF"/>
                </a:solidFill>
                <a:highlight>
                  <a:srgbClr val="FFFFFF"/>
                </a:highlight>
                <a:latin typeface="Cascadia Mono" panose="020B0609020000020004" pitchFamily="49" charset="0"/>
              </a:rPr>
              <a:t>="Transparent"</a:t>
            </a:r>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x</a:t>
            </a:r>
            <a:r>
              <a:rPr lang="es-DO" sz="500" dirty="0">
                <a:solidFill>
                  <a:srgbClr val="0000FF"/>
                </a:solidFill>
                <a:highlight>
                  <a:srgbClr val="FFFFFF"/>
                </a:highlight>
                <a:latin typeface="Cascadia Mono" panose="020B0609020000020004" pitchFamily="49" charset="0"/>
              </a:rPr>
              <a:t>:</a:t>
            </a:r>
            <a:r>
              <a:rPr lang="es-DO" sz="500" dirty="0">
                <a:solidFill>
                  <a:srgbClr val="FF0000"/>
                </a:solidFill>
                <a:highlight>
                  <a:srgbClr val="FFFFFF"/>
                </a:highlight>
                <a:latin typeface="Cascadia Mono" panose="020B0609020000020004" pitchFamily="49" charset="0"/>
              </a:rPr>
              <a:t>Name</a:t>
            </a:r>
            <a:r>
              <a:rPr lang="es-DO" sz="500" dirty="0">
                <a:solidFill>
                  <a:srgbClr val="0000FF"/>
                </a:solidFill>
                <a:highlight>
                  <a:srgbClr val="FFFFFF"/>
                </a:highlight>
                <a:latin typeface="Cascadia Mono" panose="020B0609020000020004" pitchFamily="49" charset="0"/>
              </a:rPr>
              <a:t>="btnVerInstagrams" /&gt;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ImageButton</a:t>
            </a:r>
            <a:r>
              <a:rPr lang="es-DO" sz="500" dirty="0">
                <a:solidFill>
                  <a:srgbClr val="FF0000"/>
                </a:solidFill>
                <a:highlight>
                  <a:srgbClr val="FFFFFF"/>
                </a:highlight>
                <a:latin typeface="Cascadia Mono" panose="020B0609020000020004" pitchFamily="49" charset="0"/>
              </a:rPr>
              <a:t> Source</a:t>
            </a:r>
            <a:r>
              <a:rPr lang="es-DO" sz="500" dirty="0">
                <a:solidFill>
                  <a:srgbClr val="0000FF"/>
                </a:solidFill>
                <a:highlight>
                  <a:srgbClr val="FFFFFF"/>
                </a:highlight>
                <a:latin typeface="Cascadia Mono" panose="020B0609020000020004" pitchFamily="49" charset="0"/>
              </a:rPr>
              <a:t>="facebook.png"</a:t>
            </a:r>
            <a:r>
              <a:rPr lang="es-DO" sz="500" dirty="0">
                <a:solidFill>
                  <a:srgbClr val="FF0000"/>
                </a:solidFill>
                <a:highlight>
                  <a:srgbClr val="FFFFFF"/>
                </a:highlight>
                <a:latin typeface="Cascadia Mono" panose="020B0609020000020004" pitchFamily="49" charset="0"/>
              </a:rPr>
              <a:t> HeightRequest</a:t>
            </a:r>
            <a:r>
              <a:rPr lang="es-DO" sz="500" dirty="0">
                <a:solidFill>
                  <a:srgbClr val="0000FF"/>
                </a:solidFill>
                <a:highlight>
                  <a:srgbClr val="FFFFFF"/>
                </a:highlight>
                <a:latin typeface="Cascadia Mono" panose="020B0609020000020004" pitchFamily="49" charset="0"/>
              </a:rPr>
              <a:t>="70"</a:t>
            </a:r>
            <a:r>
              <a:rPr lang="es-DO" sz="500" dirty="0">
                <a:solidFill>
                  <a:srgbClr val="FF0000"/>
                </a:solidFill>
                <a:highlight>
                  <a:srgbClr val="FFFFFF"/>
                </a:highlight>
                <a:latin typeface="Cascadia Mono" panose="020B0609020000020004" pitchFamily="49" charset="0"/>
              </a:rPr>
              <a:t> WidthRequest</a:t>
            </a:r>
            <a:r>
              <a:rPr lang="es-DO" sz="500" dirty="0">
                <a:solidFill>
                  <a:srgbClr val="0000FF"/>
                </a:solidFill>
                <a:highlight>
                  <a:srgbClr val="FFFFFF"/>
                </a:highlight>
                <a:latin typeface="Cascadia Mono" panose="020B0609020000020004" pitchFamily="49" charset="0"/>
              </a:rPr>
              <a:t>="80"</a:t>
            </a:r>
            <a:r>
              <a:rPr lang="es-DO" sz="500" dirty="0">
                <a:solidFill>
                  <a:srgbClr val="FF0000"/>
                </a:solidFill>
                <a:highlight>
                  <a:srgbClr val="FFFFFF"/>
                </a:highlight>
                <a:latin typeface="Cascadia Mono" panose="020B0609020000020004" pitchFamily="49" charset="0"/>
              </a:rPr>
              <a:t> BackgroundColor</a:t>
            </a:r>
            <a:r>
              <a:rPr lang="es-DO" sz="500" dirty="0">
                <a:solidFill>
                  <a:srgbClr val="0000FF"/>
                </a:solidFill>
                <a:highlight>
                  <a:srgbClr val="FFFFFF"/>
                </a:highlight>
                <a:latin typeface="Cascadia Mono" panose="020B0609020000020004" pitchFamily="49" charset="0"/>
              </a:rPr>
              <a:t>="Transparent"</a:t>
            </a:r>
            <a:r>
              <a:rPr lang="es-DO" sz="500" dirty="0">
                <a:solidFill>
                  <a:srgbClr val="FF0000"/>
                </a:solidFill>
                <a:highlight>
                  <a:srgbClr val="FFFFFF"/>
                </a:highlight>
                <a:latin typeface="Cascadia Mono" panose="020B0609020000020004" pitchFamily="49" charset="0"/>
              </a:rPr>
              <a:t> x</a:t>
            </a:r>
            <a:r>
              <a:rPr lang="es-DO" sz="500" dirty="0">
                <a:solidFill>
                  <a:srgbClr val="0000FF"/>
                </a:solidFill>
                <a:highlight>
                  <a:srgbClr val="FFFFFF"/>
                </a:highlight>
                <a:latin typeface="Cascadia Mono" panose="020B0609020000020004" pitchFamily="49" charset="0"/>
              </a:rPr>
              <a:t>:</a:t>
            </a:r>
            <a:r>
              <a:rPr lang="es-DO" sz="500" dirty="0">
                <a:solidFill>
                  <a:srgbClr val="FF0000"/>
                </a:solidFill>
                <a:highlight>
                  <a:srgbClr val="FFFFFF"/>
                </a:highlight>
                <a:latin typeface="Cascadia Mono" panose="020B0609020000020004" pitchFamily="49" charset="0"/>
              </a:rPr>
              <a:t>Name</a:t>
            </a:r>
            <a:r>
              <a:rPr lang="es-DO" sz="500" dirty="0">
                <a:solidFill>
                  <a:srgbClr val="0000FF"/>
                </a:solidFill>
                <a:highlight>
                  <a:srgbClr val="FFFFFF"/>
                </a:highlight>
                <a:latin typeface="Cascadia Mono" panose="020B0609020000020004" pitchFamily="49" charset="0"/>
              </a:rPr>
              <a:t>="btnVerFacebook" /&gt;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StackLayout</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StackLayout</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p>
          <a:p>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VerticalStackLayout</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ContentPage</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p:txBody>
      </p:sp>
      <p:sp>
        <p:nvSpPr>
          <p:cNvPr id="4" name="TextBox 3">
            <a:extLst>
              <a:ext uri="{FF2B5EF4-FFF2-40B4-BE49-F238E27FC236}">
                <a16:creationId xmlns:a16="http://schemas.microsoft.com/office/drawing/2014/main" id="{48824B5F-5F02-4365-9A51-C817C5366539}"/>
              </a:ext>
            </a:extLst>
          </p:cNvPr>
          <p:cNvSpPr txBox="1"/>
          <p:nvPr/>
        </p:nvSpPr>
        <p:spPr>
          <a:xfrm>
            <a:off x="5593978" y="264533"/>
            <a:ext cx="6093527" cy="1323439"/>
          </a:xfrm>
          <a:prstGeom prst="rect">
            <a:avLst/>
          </a:prstGeom>
          <a:noFill/>
        </p:spPr>
        <p:txBody>
          <a:bodyPr wrap="square" rtlCol="0">
            <a:spAutoFit/>
          </a:bodyPr>
          <a:lstStyle/>
          <a:p>
            <a:pPr algn="ctr"/>
            <a:r>
              <a:rPr lang="en-US" sz="4000" b="1" dirty="0"/>
              <a:t>Codigo Fuente Completo</a:t>
            </a:r>
          </a:p>
          <a:p>
            <a:pPr algn="ctr"/>
            <a:r>
              <a:rPr lang="en-US" sz="4000" b="1" dirty="0">
                <a:solidFill>
                  <a:srgbClr val="B38FFF"/>
                </a:solidFill>
              </a:rPr>
              <a:t>Maui</a:t>
            </a:r>
            <a:endParaRPr lang="es-DO" sz="4000" b="1" dirty="0">
              <a:solidFill>
                <a:srgbClr val="B38FFF"/>
              </a:solidFill>
            </a:endParaRPr>
          </a:p>
        </p:txBody>
      </p:sp>
    </p:spTree>
    <p:extLst>
      <p:ext uri="{BB962C8B-B14F-4D97-AF65-F5344CB8AC3E}">
        <p14:creationId xmlns:p14="http://schemas.microsoft.com/office/powerpoint/2010/main" val="4279479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1756EC3-ABD7-46C0-A5F8-5FEB03C81133}"/>
              </a:ext>
            </a:extLst>
          </p:cNvPr>
          <p:cNvSpPr txBox="1"/>
          <p:nvPr/>
        </p:nvSpPr>
        <p:spPr>
          <a:xfrm>
            <a:off x="460045" y="166112"/>
            <a:ext cx="9648497" cy="6294031"/>
          </a:xfrm>
          <a:prstGeom prst="rect">
            <a:avLst/>
          </a:prstGeom>
          <a:noFill/>
        </p:spPr>
        <p:txBody>
          <a:bodyPr wrap="square">
            <a:spAutoFit/>
          </a:bodyPr>
          <a:lstStyle/>
          <a:p>
            <a:r>
              <a:rPr lang="es-DO" sz="500" dirty="0">
                <a:solidFill>
                  <a:srgbClr val="0000FF"/>
                </a:solidFill>
                <a:highlight>
                  <a:srgbClr val="FFFFFF"/>
                </a:highlight>
                <a:latin typeface="Cascadia Mono" panose="020B0609020000020004" pitchFamily="49" charset="0"/>
              </a:rPr>
              <a:t>&lt;?xml version="1.0" encoding="utf-8" ?&gt;</a:t>
            </a:r>
            <a:endParaRPr lang="es-DO" sz="500" dirty="0">
              <a:solidFill>
                <a:srgbClr val="000000"/>
              </a:solidFill>
              <a:highlight>
                <a:srgbClr val="FFFFFF"/>
              </a:highlight>
              <a:latin typeface="Cascadia Mono" panose="020B0609020000020004" pitchFamily="49" charset="0"/>
            </a:endParaRPr>
          </a:p>
          <a:p>
            <a:r>
              <a:rPr lang="fr-FR" sz="500" dirty="0">
                <a:solidFill>
                  <a:srgbClr val="0000FF"/>
                </a:solidFill>
                <a:highlight>
                  <a:srgbClr val="FFFFFF"/>
                </a:highlight>
                <a:latin typeface="Cascadia Mono" panose="020B0609020000020004" pitchFamily="49" charset="0"/>
              </a:rPr>
              <a:t>&lt;</a:t>
            </a:r>
            <a:r>
              <a:rPr lang="fr-FR" sz="500" dirty="0">
                <a:solidFill>
                  <a:srgbClr val="A31515"/>
                </a:solidFill>
                <a:highlight>
                  <a:srgbClr val="FFFFFF"/>
                </a:highlight>
                <a:latin typeface="Cascadia Mono" panose="020B0609020000020004" pitchFamily="49" charset="0"/>
              </a:rPr>
              <a:t>ContentPage</a:t>
            </a:r>
            <a:r>
              <a:rPr lang="fr-FR" sz="500" dirty="0">
                <a:solidFill>
                  <a:srgbClr val="FF0000"/>
                </a:solidFill>
                <a:highlight>
                  <a:srgbClr val="FFFFFF"/>
                </a:highlight>
                <a:latin typeface="Cascadia Mono" panose="020B0609020000020004" pitchFamily="49" charset="0"/>
              </a:rPr>
              <a:t> xmlns</a:t>
            </a:r>
            <a:r>
              <a:rPr lang="fr-FR" sz="500" dirty="0">
                <a:solidFill>
                  <a:srgbClr val="0000FF"/>
                </a:solidFill>
                <a:highlight>
                  <a:srgbClr val="FFFFFF"/>
                </a:highlight>
                <a:latin typeface="Cascadia Mono" panose="020B0609020000020004" pitchFamily="49" charset="0"/>
              </a:rPr>
              <a:t>="http://schemas.microsoft.com/dotnet/2021/maui"</a:t>
            </a:r>
            <a:endParaRPr lang="fr-FR"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xmlns</a:t>
            </a:r>
            <a:r>
              <a:rPr lang="es-DO" sz="500" dirty="0">
                <a:solidFill>
                  <a:srgbClr val="0000FF"/>
                </a:solidFill>
                <a:highlight>
                  <a:srgbClr val="FFFFFF"/>
                </a:highlight>
                <a:latin typeface="Cascadia Mono" panose="020B0609020000020004" pitchFamily="49" charset="0"/>
              </a:rPr>
              <a:t>:</a:t>
            </a:r>
            <a:r>
              <a:rPr lang="es-DO" sz="500" dirty="0">
                <a:solidFill>
                  <a:srgbClr val="FF0000"/>
                </a:solidFill>
                <a:highlight>
                  <a:srgbClr val="FFFFFF"/>
                </a:highlight>
                <a:latin typeface="Cascadia Mono" panose="020B0609020000020004" pitchFamily="49" charset="0"/>
              </a:rPr>
              <a:t>x</a:t>
            </a:r>
            <a:r>
              <a:rPr lang="es-DO" sz="500" dirty="0">
                <a:solidFill>
                  <a:srgbClr val="0000FF"/>
                </a:solidFill>
                <a:highlight>
                  <a:srgbClr val="FFFFFF"/>
                </a:highlight>
                <a:latin typeface="Cascadia Mono" panose="020B0609020000020004" pitchFamily="49" charset="0"/>
              </a:rPr>
              <a:t>="http://schemas.microsoft.com/winfx/2009/xaml"</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x</a:t>
            </a:r>
            <a:r>
              <a:rPr lang="es-DO" sz="500" dirty="0">
                <a:solidFill>
                  <a:srgbClr val="0000FF"/>
                </a:solidFill>
                <a:highlight>
                  <a:srgbClr val="FFFFFF"/>
                </a:highlight>
                <a:latin typeface="Cascadia Mono" panose="020B0609020000020004" pitchFamily="49" charset="0"/>
              </a:rPr>
              <a:t>:</a:t>
            </a:r>
            <a:r>
              <a:rPr lang="es-DO" sz="500" dirty="0">
                <a:solidFill>
                  <a:srgbClr val="FF0000"/>
                </a:solidFill>
                <a:highlight>
                  <a:srgbClr val="FFFFFF"/>
                </a:highlight>
                <a:latin typeface="Cascadia Mono" panose="020B0609020000020004" pitchFamily="49" charset="0"/>
              </a:rPr>
              <a:t>Class</a:t>
            </a:r>
            <a:r>
              <a:rPr lang="es-DO" sz="500" dirty="0">
                <a:solidFill>
                  <a:srgbClr val="0000FF"/>
                </a:solidFill>
                <a:highlight>
                  <a:srgbClr val="FFFFFF"/>
                </a:highlight>
                <a:latin typeface="Cascadia Mono" panose="020B0609020000020004" pitchFamily="49" charset="0"/>
              </a:rPr>
              <a:t>="YourApp.MainPage"</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Shell.NavBarIsVisible</a:t>
            </a:r>
            <a:r>
              <a:rPr lang="es-DO" sz="500" dirty="0">
                <a:solidFill>
                  <a:srgbClr val="0000FF"/>
                </a:solidFill>
                <a:highlight>
                  <a:srgbClr val="FFFFFF"/>
                </a:highlight>
                <a:latin typeface="Cascadia Mono" panose="020B0609020000020004" pitchFamily="49" charset="0"/>
              </a:rPr>
              <a:t>="False"&gt;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VerticalStackLayout</a:t>
            </a:r>
            <a:r>
              <a:rPr lang="es-DO" sz="500" dirty="0">
                <a:solidFill>
                  <a:srgbClr val="FF0000"/>
                </a:solidFill>
                <a:highlight>
                  <a:srgbClr val="FFFFFF"/>
                </a:highlight>
                <a:latin typeface="Cascadia Mono" panose="020B0609020000020004" pitchFamily="49" charset="0"/>
              </a:rPr>
              <a:t> BackgroundColor</a:t>
            </a:r>
            <a:r>
              <a:rPr lang="es-DO" sz="500" dirty="0">
                <a:solidFill>
                  <a:srgbClr val="0000FF"/>
                </a:solidFill>
                <a:highlight>
                  <a:srgbClr val="FFFFFF"/>
                </a:highlight>
                <a:latin typeface="Cascadia Mono" panose="020B0609020000020004" pitchFamily="49" charset="0"/>
              </a:rPr>
              <a:t>="#f5f6fa"&gt;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ES" sz="500" dirty="0">
                <a:solidFill>
                  <a:srgbClr val="000000"/>
                </a:solidFill>
                <a:highlight>
                  <a:srgbClr val="FFFFFF"/>
                </a:highlight>
                <a:latin typeface="Cascadia Mono" panose="020B0609020000020004" pitchFamily="49" charset="0"/>
              </a:rPr>
              <a:t>        </a:t>
            </a:r>
            <a:r>
              <a:rPr lang="es-ES" sz="500" dirty="0">
                <a:solidFill>
                  <a:srgbClr val="008000"/>
                </a:solidFill>
                <a:highlight>
                  <a:srgbClr val="FFFFFF"/>
                </a:highlight>
                <a:latin typeface="Cascadia Mono" panose="020B0609020000020004" pitchFamily="49" charset="0"/>
              </a:rPr>
              <a:t>&lt;!-- Contenedor para la imagen circular --&gt;</a:t>
            </a:r>
            <a:endParaRPr lang="es-ES"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Border</a:t>
            </a:r>
            <a:r>
              <a:rPr lang="es-DO" sz="500" dirty="0">
                <a:solidFill>
                  <a:srgbClr val="FF0000"/>
                </a:solidFill>
                <a:highlight>
                  <a:srgbClr val="FFFFFF"/>
                </a:highlight>
                <a:latin typeface="Cascadia Mono" panose="020B0609020000020004" pitchFamily="49" charset="0"/>
              </a:rPr>
              <a:t> HorizontalOptions</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VerticalOptions</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Stroke</a:t>
            </a:r>
            <a:r>
              <a:rPr lang="es-DO" sz="500" dirty="0">
                <a:solidFill>
                  <a:srgbClr val="0000FF"/>
                </a:solidFill>
                <a:highlight>
                  <a:srgbClr val="FFFFFF"/>
                </a:highlight>
                <a:latin typeface="Cascadia Mono" panose="020B0609020000020004" pitchFamily="49" charset="0"/>
              </a:rPr>
              <a:t>="#00a8ff"</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StrokeThickness</a:t>
            </a:r>
            <a:r>
              <a:rPr lang="es-DO" sz="500" dirty="0">
                <a:solidFill>
                  <a:srgbClr val="0000FF"/>
                </a:solidFill>
                <a:highlight>
                  <a:srgbClr val="FFFFFF"/>
                </a:highlight>
                <a:latin typeface="Cascadia Mono" panose="020B0609020000020004" pitchFamily="49" charset="0"/>
              </a:rPr>
              <a:t>="4"</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Margin</a:t>
            </a:r>
            <a:r>
              <a:rPr lang="es-DO" sz="500" dirty="0">
                <a:solidFill>
                  <a:srgbClr val="0000FF"/>
                </a:solidFill>
                <a:highlight>
                  <a:srgbClr val="FFFFFF"/>
                </a:highlight>
                <a:latin typeface="Cascadia Mono" panose="020B0609020000020004" pitchFamily="49" charset="0"/>
              </a:rPr>
              <a:t>="20"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StrokeShape</a:t>
            </a:r>
            <a:r>
              <a:rPr lang="es-DO" sz="500" dirty="0">
                <a:solidFill>
                  <a:srgbClr val="0000FF"/>
                </a:solidFill>
                <a:highlight>
                  <a:srgbClr val="FFFFFF"/>
                </a:highlight>
                <a:latin typeface="Cascadia Mono" panose="020B0609020000020004" pitchFamily="49" charset="0"/>
              </a:rPr>
              <a:t>="RoundRectangle 100,100,100,100"&gt;</a:t>
            </a:r>
            <a:endParaRPr lang="es-DO" sz="500" dirty="0">
              <a:solidFill>
                <a:srgbClr val="000000"/>
              </a:solidFill>
              <a:highlight>
                <a:srgbClr val="FFFFFF"/>
              </a:highlight>
              <a:latin typeface="Cascadia Mono" panose="020B0609020000020004" pitchFamily="49" charset="0"/>
            </a:endParaRPr>
          </a:p>
          <a:p>
            <a:r>
              <a:rPr lang="fr-FR" sz="500" dirty="0">
                <a:solidFill>
                  <a:srgbClr val="000000"/>
                </a:solidFill>
                <a:highlight>
                  <a:srgbClr val="FFFFFF"/>
                </a:highlight>
                <a:latin typeface="Cascadia Mono" panose="020B0609020000020004" pitchFamily="49" charset="0"/>
              </a:rPr>
              <a:t>            </a:t>
            </a:r>
            <a:r>
              <a:rPr lang="fr-FR" sz="500" dirty="0">
                <a:solidFill>
                  <a:srgbClr val="0000FF"/>
                </a:solidFill>
                <a:highlight>
                  <a:srgbClr val="FFFFFF"/>
                </a:highlight>
                <a:latin typeface="Cascadia Mono" panose="020B0609020000020004" pitchFamily="49" charset="0"/>
              </a:rPr>
              <a:t>&lt;</a:t>
            </a:r>
            <a:r>
              <a:rPr lang="fr-FR" sz="500" dirty="0">
                <a:solidFill>
                  <a:srgbClr val="A31515"/>
                </a:solidFill>
                <a:highlight>
                  <a:srgbClr val="FFFFFF"/>
                </a:highlight>
                <a:latin typeface="Cascadia Mono" panose="020B0609020000020004" pitchFamily="49" charset="0"/>
              </a:rPr>
              <a:t>Image</a:t>
            </a:r>
            <a:r>
              <a:rPr lang="fr-FR" sz="500" dirty="0">
                <a:solidFill>
                  <a:srgbClr val="FF0000"/>
                </a:solidFill>
                <a:highlight>
                  <a:srgbClr val="FFFFFF"/>
                </a:highlight>
                <a:latin typeface="Cascadia Mono" panose="020B0609020000020004" pitchFamily="49" charset="0"/>
              </a:rPr>
              <a:t> Source</a:t>
            </a:r>
            <a:r>
              <a:rPr lang="fr-FR" sz="500" dirty="0">
                <a:solidFill>
                  <a:srgbClr val="0000FF"/>
                </a:solidFill>
                <a:highlight>
                  <a:srgbClr val="FFFFFF"/>
                </a:highlight>
                <a:latin typeface="Cascadia Mono" panose="020B0609020000020004" pitchFamily="49" charset="0"/>
              </a:rPr>
              <a:t>="https://medias.spotern.com/spots/w640/236/236811-1570176161.jpg"</a:t>
            </a:r>
            <a:endParaRPr lang="fr-FR"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Aspect</a:t>
            </a:r>
            <a:r>
              <a:rPr lang="es-DO" sz="500" dirty="0">
                <a:solidFill>
                  <a:srgbClr val="0000FF"/>
                </a:solidFill>
                <a:highlight>
                  <a:srgbClr val="FFFFFF"/>
                </a:highlight>
                <a:latin typeface="Cascadia Mono" panose="020B0609020000020004" pitchFamily="49" charset="0"/>
              </a:rPr>
              <a:t>="AspectFill"</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HeightRequest</a:t>
            </a:r>
            <a:r>
              <a:rPr lang="es-DO" sz="500" dirty="0">
                <a:solidFill>
                  <a:srgbClr val="0000FF"/>
                </a:solidFill>
                <a:highlight>
                  <a:srgbClr val="FFFFFF"/>
                </a:highlight>
                <a:latin typeface="Cascadia Mono" panose="020B0609020000020004" pitchFamily="49" charset="0"/>
              </a:rPr>
              <a:t>="200"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WidthRequest</a:t>
            </a:r>
            <a:r>
              <a:rPr lang="es-DO" sz="500" dirty="0">
                <a:solidFill>
                  <a:srgbClr val="0000FF"/>
                </a:solidFill>
                <a:highlight>
                  <a:srgbClr val="FFFFFF"/>
                </a:highlight>
                <a:latin typeface="Cascadia Mono" panose="020B0609020000020004" pitchFamily="49" charset="0"/>
              </a:rPr>
              <a:t>="200"&gt;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Image.Clip</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EllipseGeometry</a:t>
            </a:r>
            <a:r>
              <a:rPr lang="es-DO" sz="500" dirty="0">
                <a:solidFill>
                  <a:srgbClr val="FF0000"/>
                </a:solidFill>
                <a:highlight>
                  <a:srgbClr val="FFFFFF"/>
                </a:highlight>
                <a:latin typeface="Cascadia Mono" panose="020B0609020000020004" pitchFamily="49" charset="0"/>
              </a:rPr>
              <a:t> Center</a:t>
            </a:r>
            <a:r>
              <a:rPr lang="es-DO" sz="500" dirty="0">
                <a:solidFill>
                  <a:srgbClr val="0000FF"/>
                </a:solidFill>
                <a:highlight>
                  <a:srgbClr val="FFFFFF"/>
                </a:highlight>
                <a:latin typeface="Cascadia Mono" panose="020B0609020000020004" pitchFamily="49" charset="0"/>
              </a:rPr>
              <a:t>="100,100"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RadiusX</a:t>
            </a:r>
            <a:r>
              <a:rPr lang="es-DO" sz="500" dirty="0">
                <a:solidFill>
                  <a:srgbClr val="0000FF"/>
                </a:solidFill>
                <a:highlight>
                  <a:srgbClr val="FFFFFF"/>
                </a:highlight>
                <a:latin typeface="Cascadia Mono" panose="020B0609020000020004" pitchFamily="49" charset="0"/>
              </a:rPr>
              <a:t>="100"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RadiusY</a:t>
            </a:r>
            <a:r>
              <a:rPr lang="es-DO" sz="500" dirty="0">
                <a:solidFill>
                  <a:srgbClr val="0000FF"/>
                </a:solidFill>
                <a:highlight>
                  <a:srgbClr val="FFFFFF"/>
                </a:highlight>
                <a:latin typeface="Cascadia Mono" panose="020B0609020000020004" pitchFamily="49" charset="0"/>
              </a:rPr>
              <a:t>="100"/&gt;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Image.Clip</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Image</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Border</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Label</a:t>
            </a:r>
            <a:r>
              <a:rPr lang="es-DO" sz="500" dirty="0">
                <a:solidFill>
                  <a:srgbClr val="FF0000"/>
                </a:solidFill>
                <a:highlight>
                  <a:srgbClr val="FFFFFF"/>
                </a:highlight>
                <a:latin typeface="Cascadia Mono" panose="020B0609020000020004" pitchFamily="49" charset="0"/>
              </a:rPr>
              <a:t> Text</a:t>
            </a:r>
            <a:r>
              <a:rPr lang="es-DO" sz="500" dirty="0">
                <a:solidFill>
                  <a:srgbClr val="0000FF"/>
                </a:solidFill>
                <a:highlight>
                  <a:srgbClr val="FFFFFF"/>
                </a:highlight>
                <a:latin typeface="Cascadia Mono" panose="020B0609020000020004" pitchFamily="49" charset="0"/>
              </a:rPr>
              <a:t>="JUANCITO PEÑA V."</a:t>
            </a:r>
            <a:r>
              <a:rPr lang="es-DO" sz="500" dirty="0">
                <a:solidFill>
                  <a:srgbClr val="000000"/>
                </a:solidFill>
                <a:highlight>
                  <a:srgbClr val="FFFFFF"/>
                </a:highlight>
                <a:latin typeface="Cascadia Mono" panose="020B0609020000020004" pitchFamily="49" charset="0"/>
              </a:rPr>
              <a:t> </a:t>
            </a: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TextColor</a:t>
            </a:r>
            <a:r>
              <a:rPr lang="es-DO" sz="500" dirty="0">
                <a:solidFill>
                  <a:srgbClr val="0000FF"/>
                </a:solidFill>
                <a:highlight>
                  <a:srgbClr val="FFFFFF"/>
                </a:highlight>
                <a:latin typeface="Cascadia Mono" panose="020B0609020000020004" pitchFamily="49" charset="0"/>
              </a:rPr>
              <a:t>="Black"</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Margin</a:t>
            </a:r>
            <a:r>
              <a:rPr lang="es-DO" sz="500" dirty="0">
                <a:solidFill>
                  <a:srgbClr val="0000FF"/>
                </a:solidFill>
                <a:highlight>
                  <a:srgbClr val="FFFFFF"/>
                </a:highlight>
                <a:latin typeface="Cascadia Mono" panose="020B0609020000020004" pitchFamily="49" charset="0"/>
              </a:rPr>
              <a:t>="10"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FontAttributes</a:t>
            </a:r>
            <a:r>
              <a:rPr lang="es-DO" sz="500" dirty="0">
                <a:solidFill>
                  <a:srgbClr val="0000FF"/>
                </a:solidFill>
                <a:highlight>
                  <a:srgbClr val="FFFFFF"/>
                </a:highlight>
                <a:latin typeface="Cascadia Mono" panose="020B0609020000020004" pitchFamily="49" charset="0"/>
              </a:rPr>
              <a:t>="Bold"</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FontSize</a:t>
            </a:r>
            <a:r>
              <a:rPr lang="es-DO" sz="500" dirty="0">
                <a:solidFill>
                  <a:srgbClr val="0000FF"/>
                </a:solidFill>
                <a:highlight>
                  <a:srgbClr val="FFFFFF"/>
                </a:highlight>
                <a:latin typeface="Cascadia Mono" panose="020B0609020000020004" pitchFamily="49" charset="0"/>
              </a:rPr>
              <a:t>="30"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Padding</a:t>
            </a:r>
            <a:r>
              <a:rPr lang="es-DO" sz="500" dirty="0">
                <a:solidFill>
                  <a:srgbClr val="0000FF"/>
                </a:solidFill>
                <a:highlight>
                  <a:srgbClr val="FFFFFF"/>
                </a:highlight>
                <a:latin typeface="Cascadia Mono" panose="020B0609020000020004" pitchFamily="49" charset="0"/>
              </a:rPr>
              <a:t>="10"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HorizontalOptions</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VerticalOptions</a:t>
            </a:r>
            <a:r>
              <a:rPr lang="es-DO" sz="500" dirty="0">
                <a:solidFill>
                  <a:srgbClr val="0000FF"/>
                </a:solidFill>
                <a:highlight>
                  <a:srgbClr val="FFFFFF"/>
                </a:highlight>
                <a:latin typeface="Cascadia Mono" panose="020B0609020000020004" pitchFamily="49" charset="0"/>
              </a:rPr>
              <a:t>="CenterAndExpand" /&gt;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Label</a:t>
            </a:r>
            <a:r>
              <a:rPr lang="es-DO" sz="500" dirty="0">
                <a:solidFill>
                  <a:srgbClr val="FF0000"/>
                </a:solidFill>
                <a:highlight>
                  <a:srgbClr val="FFFFFF"/>
                </a:highlight>
                <a:latin typeface="Cascadia Mono" panose="020B0609020000020004" pitchFamily="49" charset="0"/>
              </a:rPr>
              <a:t> Text</a:t>
            </a:r>
            <a:r>
              <a:rPr lang="es-DO" sz="500" dirty="0">
                <a:solidFill>
                  <a:srgbClr val="0000FF"/>
                </a:solidFill>
                <a:highlight>
                  <a:srgbClr val="FFFFFF"/>
                </a:highlight>
                <a:latin typeface="Cascadia Mono" panose="020B0609020000020004" pitchFamily="49" charset="0"/>
              </a:rPr>
              <a:t>="Ingeniero en Sistemas"</a:t>
            </a:r>
            <a:r>
              <a:rPr lang="es-DO" sz="500" dirty="0">
                <a:solidFill>
                  <a:srgbClr val="000000"/>
                </a:solidFill>
                <a:highlight>
                  <a:srgbClr val="FFFFFF"/>
                </a:highlight>
                <a:latin typeface="Cascadia Mono" panose="020B0609020000020004" pitchFamily="49" charset="0"/>
              </a:rPr>
              <a:t> </a:t>
            </a: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TextColor</a:t>
            </a:r>
            <a:r>
              <a:rPr lang="es-DO" sz="500" dirty="0">
                <a:solidFill>
                  <a:srgbClr val="0000FF"/>
                </a:solidFill>
                <a:highlight>
                  <a:srgbClr val="FFFFFF"/>
                </a:highlight>
                <a:latin typeface="Cascadia Mono" panose="020B0609020000020004" pitchFamily="49" charset="0"/>
              </a:rPr>
              <a:t>="#0097e6"</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FontSize</a:t>
            </a:r>
            <a:r>
              <a:rPr lang="es-DO" sz="500" dirty="0">
                <a:solidFill>
                  <a:srgbClr val="0000FF"/>
                </a:solidFill>
                <a:highlight>
                  <a:srgbClr val="FFFFFF"/>
                </a:highlight>
                <a:latin typeface="Cascadia Mono" panose="020B0609020000020004" pitchFamily="49" charset="0"/>
              </a:rPr>
              <a:t>="32"</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Padding</a:t>
            </a:r>
            <a:r>
              <a:rPr lang="es-DO" sz="500" dirty="0">
                <a:solidFill>
                  <a:srgbClr val="0000FF"/>
                </a:solidFill>
                <a:highlight>
                  <a:srgbClr val="FFFFFF"/>
                </a:highlight>
                <a:latin typeface="Cascadia Mono" panose="020B0609020000020004" pitchFamily="49" charset="0"/>
              </a:rPr>
              <a:t>="10"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HorizontalTextAlignment</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VerticalOptions</a:t>
            </a:r>
            <a:r>
              <a:rPr lang="es-DO" sz="500" dirty="0">
                <a:solidFill>
                  <a:srgbClr val="0000FF"/>
                </a:solidFill>
                <a:highlight>
                  <a:srgbClr val="FFFFFF"/>
                </a:highlight>
                <a:latin typeface="Cascadia Mono" panose="020B0609020000020004" pitchFamily="49" charset="0"/>
              </a:rPr>
              <a:t>="CenterAndExpand" /&gt;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Label</a:t>
            </a:r>
            <a:r>
              <a:rPr lang="es-DO" sz="500" dirty="0">
                <a:solidFill>
                  <a:srgbClr val="FF0000"/>
                </a:solidFill>
                <a:highlight>
                  <a:srgbClr val="FFFFFF"/>
                </a:highlight>
                <a:latin typeface="Cascadia Mono" panose="020B0609020000020004" pitchFamily="49" charset="0"/>
              </a:rPr>
              <a:t> Text</a:t>
            </a:r>
            <a:r>
              <a:rPr lang="es-DO" sz="500" dirty="0">
                <a:solidFill>
                  <a:srgbClr val="0000FF"/>
                </a:solidFill>
                <a:highlight>
                  <a:srgbClr val="FFFFFF"/>
                </a:highlight>
                <a:latin typeface="Cascadia Mono" panose="020B0609020000020004" pitchFamily="49" charset="0"/>
              </a:rPr>
              <a:t>="🌐 Desarrollador Web (HTML, CSS, JS, PHP) | 💻 .Net (C#, VB.Net) | 📱 Mobile (Xamarin C#) | 📊 Data Analyst (SQL, Excel, Power BI, Crystal Report, R, Python) | 👨‍🏫 Teacher Technology"</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TextColor</a:t>
            </a:r>
            <a:r>
              <a:rPr lang="es-DO" sz="500" dirty="0">
                <a:solidFill>
                  <a:srgbClr val="0000FF"/>
                </a:solidFill>
                <a:highlight>
                  <a:srgbClr val="FFFFFF"/>
                </a:highlight>
                <a:latin typeface="Cascadia Mono" panose="020B0609020000020004" pitchFamily="49" charset="0"/>
              </a:rPr>
              <a:t>="Black"</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FontSize</a:t>
            </a:r>
            <a:r>
              <a:rPr lang="es-DO" sz="500" dirty="0">
                <a:solidFill>
                  <a:srgbClr val="0000FF"/>
                </a:solidFill>
                <a:highlight>
                  <a:srgbClr val="FFFFFF"/>
                </a:highlight>
                <a:latin typeface="Cascadia Mono" panose="020B0609020000020004" pitchFamily="49" charset="0"/>
              </a:rPr>
              <a:t>="22"</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FontAttributes</a:t>
            </a:r>
            <a:r>
              <a:rPr lang="es-DO" sz="500" dirty="0">
                <a:solidFill>
                  <a:srgbClr val="0000FF"/>
                </a:solidFill>
                <a:highlight>
                  <a:srgbClr val="FFFFFF"/>
                </a:highlight>
                <a:latin typeface="Cascadia Mono" panose="020B0609020000020004" pitchFamily="49" charset="0"/>
              </a:rPr>
              <a:t>="Bold"</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Margin</a:t>
            </a:r>
            <a:r>
              <a:rPr lang="es-DO" sz="500" dirty="0">
                <a:solidFill>
                  <a:srgbClr val="0000FF"/>
                </a:solidFill>
                <a:highlight>
                  <a:srgbClr val="FFFFFF"/>
                </a:highlight>
                <a:latin typeface="Cascadia Mono" panose="020B0609020000020004" pitchFamily="49" charset="0"/>
              </a:rPr>
              <a:t>="5"</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Padding</a:t>
            </a:r>
            <a:r>
              <a:rPr lang="es-DO" sz="500" dirty="0">
                <a:solidFill>
                  <a:srgbClr val="0000FF"/>
                </a:solidFill>
                <a:highlight>
                  <a:srgbClr val="FFFFFF"/>
                </a:highlight>
                <a:latin typeface="Cascadia Mono" panose="020B0609020000020004" pitchFamily="49" charset="0"/>
              </a:rPr>
              <a:t>="10,10,10,10"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HorizontalTextAlignment</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VerticalOptions</a:t>
            </a:r>
            <a:r>
              <a:rPr lang="es-DO" sz="500" dirty="0">
                <a:solidFill>
                  <a:srgbClr val="0000FF"/>
                </a:solidFill>
                <a:highlight>
                  <a:srgbClr val="FFFFFF"/>
                </a:highlight>
                <a:latin typeface="Cascadia Mono" panose="020B0609020000020004" pitchFamily="49" charset="0"/>
              </a:rPr>
              <a:t>="CenterAndExpand" /&gt;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Label</a:t>
            </a:r>
            <a:r>
              <a:rPr lang="es-DO" sz="500" dirty="0">
                <a:solidFill>
                  <a:srgbClr val="FF0000"/>
                </a:solidFill>
                <a:highlight>
                  <a:srgbClr val="FFFFFF"/>
                </a:highlight>
                <a:latin typeface="Cascadia Mono" panose="020B0609020000020004" pitchFamily="49" charset="0"/>
              </a:rPr>
              <a:t> Text</a:t>
            </a:r>
            <a:r>
              <a:rPr lang="es-DO" sz="500" dirty="0">
                <a:solidFill>
                  <a:srgbClr val="0000FF"/>
                </a:solidFill>
                <a:highlight>
                  <a:srgbClr val="FFFFFF"/>
                </a:highlight>
                <a:latin typeface="Cascadia Mono" panose="020B0609020000020004" pitchFamily="49" charset="0"/>
              </a:rPr>
              <a:t>="Mis Redes Sociales"</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TextColor</a:t>
            </a:r>
            <a:r>
              <a:rPr lang="es-DO" sz="500" dirty="0">
                <a:solidFill>
                  <a:srgbClr val="0000FF"/>
                </a:solidFill>
                <a:highlight>
                  <a:srgbClr val="FFFFFF"/>
                </a:highlight>
                <a:latin typeface="Cascadia Mono" panose="020B0609020000020004" pitchFamily="49" charset="0"/>
              </a:rPr>
              <a:t>="#44bd32"</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FontSize</a:t>
            </a:r>
            <a:r>
              <a:rPr lang="es-DO" sz="500" dirty="0">
                <a:solidFill>
                  <a:srgbClr val="0000FF"/>
                </a:solidFill>
                <a:highlight>
                  <a:srgbClr val="FFFFFF"/>
                </a:highlight>
                <a:latin typeface="Cascadia Mono" panose="020B0609020000020004" pitchFamily="49" charset="0"/>
              </a:rPr>
              <a:t>="25"</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Padding</a:t>
            </a:r>
            <a:r>
              <a:rPr lang="es-DO" sz="500" dirty="0">
                <a:solidFill>
                  <a:srgbClr val="0000FF"/>
                </a:solidFill>
                <a:highlight>
                  <a:srgbClr val="FFFFFF"/>
                </a:highlight>
                <a:latin typeface="Cascadia Mono" panose="020B0609020000020004" pitchFamily="49" charset="0"/>
              </a:rPr>
              <a:t>="10"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Margin</a:t>
            </a:r>
            <a:r>
              <a:rPr lang="es-DO" sz="500" dirty="0">
                <a:solidFill>
                  <a:srgbClr val="0000FF"/>
                </a:solidFill>
                <a:highlight>
                  <a:srgbClr val="FFFFFF"/>
                </a:highlight>
                <a:latin typeface="Cascadia Mono" panose="020B0609020000020004" pitchFamily="49" charset="0"/>
              </a:rPr>
              <a:t>="10"</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FontFamily</a:t>
            </a:r>
            <a:r>
              <a:rPr lang="es-DO" sz="500" dirty="0">
                <a:solidFill>
                  <a:srgbClr val="0000FF"/>
                </a:solidFill>
                <a:highlight>
                  <a:srgbClr val="FFFFFF"/>
                </a:highlight>
                <a:latin typeface="Cascadia Mono" panose="020B0609020000020004" pitchFamily="49" charset="0"/>
              </a:rPr>
              <a:t>="Lobster"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HorizontalOptions</a:t>
            </a:r>
            <a:r>
              <a:rPr lang="es-DO" sz="500" dirty="0">
                <a:solidFill>
                  <a:srgbClr val="0000FF"/>
                </a:solidFill>
                <a:highlight>
                  <a:srgbClr val="FFFFFF"/>
                </a:highlight>
                <a:latin typeface="Cascadia Mono" panose="020B0609020000020004" pitchFamily="49" charset="0"/>
              </a:rPr>
              <a:t>="Center"</a:t>
            </a:r>
            <a:endParaRPr lang="es-DO" sz="500" dirty="0">
              <a:solidFill>
                <a:srgbClr val="000000"/>
              </a:solidFill>
              <a:highlight>
                <a:srgbClr val="FFFFFF"/>
              </a:highlight>
              <a:latin typeface="Cascadia Mono" panose="020B0609020000020004" pitchFamily="49" charset="0"/>
            </a:endParaRPr>
          </a:p>
          <a:p>
            <a:r>
              <a:rPr lang="es-DO" sz="500" dirty="0">
                <a:solidFill>
                  <a:srgbClr val="000000"/>
                </a:solidFill>
                <a:highlight>
                  <a:srgbClr val="FFFFFF"/>
                </a:highlight>
                <a:latin typeface="Cascadia Mono" panose="020B0609020000020004" pitchFamily="49" charset="0"/>
              </a:rPr>
              <a:t>              </a:t>
            </a:r>
            <a:r>
              <a:rPr lang="es-DO" sz="500" dirty="0">
                <a:solidFill>
                  <a:srgbClr val="FF0000"/>
                </a:solidFill>
                <a:highlight>
                  <a:srgbClr val="FFFFFF"/>
                </a:highlight>
                <a:latin typeface="Cascadia Mono" panose="020B0609020000020004" pitchFamily="49" charset="0"/>
              </a:rPr>
              <a:t> VerticalOptions</a:t>
            </a:r>
            <a:r>
              <a:rPr lang="es-DO" sz="500" dirty="0">
                <a:solidFill>
                  <a:srgbClr val="0000FF"/>
                </a:solidFill>
                <a:highlight>
                  <a:srgbClr val="FFFFFF"/>
                </a:highlight>
                <a:latin typeface="Cascadia Mono" panose="020B0609020000020004" pitchFamily="49" charset="0"/>
              </a:rPr>
              <a:t>="CenterAndExpand" /&gt;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n-US" sz="400" dirty="0">
                <a:solidFill>
                  <a:srgbClr val="000000"/>
                </a:solidFill>
                <a:highlight>
                  <a:srgbClr val="FFFFFF"/>
                </a:highlight>
                <a:latin typeface="Cascadia Mono" panose="020B0609020000020004" pitchFamily="49" charset="0"/>
              </a:rPr>
              <a:t>        </a:t>
            </a:r>
            <a:r>
              <a:rPr lang="en-US" sz="400" dirty="0">
                <a:solidFill>
                  <a:srgbClr val="0000FF"/>
                </a:solidFill>
                <a:highlight>
                  <a:srgbClr val="FFFFFF"/>
                </a:highlight>
                <a:latin typeface="Cascadia Mono" panose="020B0609020000020004" pitchFamily="49" charset="0"/>
              </a:rPr>
              <a:t>&lt;</a:t>
            </a:r>
            <a:r>
              <a:rPr lang="en-US" sz="400" dirty="0">
                <a:solidFill>
                  <a:srgbClr val="A31515"/>
                </a:solidFill>
                <a:highlight>
                  <a:srgbClr val="FFFFFF"/>
                </a:highlight>
                <a:latin typeface="Cascadia Mono" panose="020B0609020000020004" pitchFamily="49" charset="0"/>
              </a:rPr>
              <a:t>StackLayout</a:t>
            </a:r>
            <a:r>
              <a:rPr lang="en-US" sz="400" dirty="0">
                <a:solidFill>
                  <a:srgbClr val="FF0000"/>
                </a:solidFill>
                <a:highlight>
                  <a:srgbClr val="FFFFFF"/>
                </a:highlight>
                <a:latin typeface="Cascadia Mono" panose="020B0609020000020004" pitchFamily="49" charset="0"/>
              </a:rPr>
              <a:t> Orientation</a:t>
            </a:r>
            <a:r>
              <a:rPr lang="en-US" sz="400" dirty="0">
                <a:solidFill>
                  <a:srgbClr val="0000FF"/>
                </a:solidFill>
                <a:highlight>
                  <a:srgbClr val="FFFFFF"/>
                </a:highlight>
                <a:latin typeface="Cascadia Mono" panose="020B0609020000020004" pitchFamily="49" charset="0"/>
              </a:rPr>
              <a:t>="Vertical"</a:t>
            </a:r>
            <a:r>
              <a:rPr lang="en-US" sz="400" dirty="0">
                <a:solidFill>
                  <a:srgbClr val="FF0000"/>
                </a:solidFill>
                <a:highlight>
                  <a:srgbClr val="FFFFFF"/>
                </a:highlight>
                <a:latin typeface="Cascadia Mono" panose="020B0609020000020004" pitchFamily="49" charset="0"/>
              </a:rPr>
              <a:t> HeightRequest</a:t>
            </a:r>
            <a:r>
              <a:rPr lang="en-US" sz="400" dirty="0">
                <a:solidFill>
                  <a:srgbClr val="0000FF"/>
                </a:solidFill>
                <a:highlight>
                  <a:srgbClr val="FFFFFF"/>
                </a:highlight>
                <a:latin typeface="Cascadia Mono" panose="020B0609020000020004" pitchFamily="49" charset="0"/>
              </a:rPr>
              <a:t>="80"</a:t>
            </a:r>
            <a:r>
              <a:rPr lang="en-US" sz="400" dirty="0">
                <a:solidFill>
                  <a:srgbClr val="FF0000"/>
                </a:solidFill>
                <a:highlight>
                  <a:srgbClr val="FFFFFF"/>
                </a:highlight>
                <a:latin typeface="Cascadia Mono" panose="020B0609020000020004" pitchFamily="49" charset="0"/>
              </a:rPr>
              <a:t> BackgroundColor</a:t>
            </a:r>
            <a:r>
              <a:rPr lang="en-US" sz="400" dirty="0">
                <a:solidFill>
                  <a:srgbClr val="0000FF"/>
                </a:solidFill>
                <a:highlight>
                  <a:srgbClr val="FFFFFF"/>
                </a:highlight>
                <a:latin typeface="Cascadia Mono" panose="020B0609020000020004" pitchFamily="49" charset="0"/>
              </a:rPr>
              <a:t>="#f5f6fa"</a:t>
            </a:r>
            <a:r>
              <a:rPr lang="en-US" sz="400" dirty="0">
                <a:solidFill>
                  <a:srgbClr val="FF0000"/>
                </a:solidFill>
                <a:highlight>
                  <a:srgbClr val="FFFFFF"/>
                </a:highlight>
                <a:latin typeface="Cascadia Mono" panose="020B0609020000020004" pitchFamily="49" charset="0"/>
              </a:rPr>
              <a:t> Padding</a:t>
            </a:r>
            <a:r>
              <a:rPr lang="en-US" sz="400" dirty="0">
                <a:solidFill>
                  <a:srgbClr val="0000FF"/>
                </a:solidFill>
                <a:highlight>
                  <a:srgbClr val="FFFFFF"/>
                </a:highlight>
                <a:latin typeface="Cascadia Mono" panose="020B0609020000020004" pitchFamily="49" charset="0"/>
              </a:rPr>
              <a:t>="10"&gt;</a:t>
            </a:r>
            <a:endParaRPr lang="en-US"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Grid</a:t>
            </a:r>
            <a:r>
              <a:rPr lang="es-DO" sz="400" dirty="0">
                <a:solidFill>
                  <a:srgbClr val="FF0000"/>
                </a:solidFill>
                <a:highlight>
                  <a:srgbClr val="FFFFFF"/>
                </a:highlight>
                <a:latin typeface="Cascadia Mono" panose="020B0609020000020004" pitchFamily="49" charset="0"/>
              </a:rPr>
              <a:t> BackgroundColor</a:t>
            </a:r>
            <a:r>
              <a:rPr lang="es-DO" sz="400" dirty="0">
                <a:solidFill>
                  <a:srgbClr val="0000FF"/>
                </a:solidFill>
                <a:highlight>
                  <a:srgbClr val="FFFFFF"/>
                </a:highlight>
                <a:latin typeface="Cascadia Mono" panose="020B0609020000020004" pitchFamily="49" charset="0"/>
              </a:rPr>
              <a:t>="#f5f6fa"</a:t>
            </a:r>
            <a:r>
              <a:rPr lang="es-DO" sz="400" dirty="0">
                <a:solidFill>
                  <a:srgbClr val="FF0000"/>
                </a:solidFill>
                <a:highlight>
                  <a:srgbClr val="FFFFFF"/>
                </a:highlight>
                <a:latin typeface="Cascadia Mono" panose="020B0609020000020004" pitchFamily="49" charset="0"/>
              </a:rPr>
              <a:t> RowSpacing</a:t>
            </a:r>
            <a:r>
              <a:rPr lang="es-DO" sz="400" dirty="0">
                <a:solidFill>
                  <a:srgbClr val="0000FF"/>
                </a:solidFill>
                <a:highlight>
                  <a:srgbClr val="FFFFFF"/>
                </a:highlight>
                <a:latin typeface="Cascadia Mono" panose="020B0609020000020004" pitchFamily="49" charset="0"/>
              </a:rPr>
              <a:t>="0"</a:t>
            </a:r>
            <a:r>
              <a:rPr lang="es-DO" sz="400" dirty="0">
                <a:solidFill>
                  <a:srgbClr val="FF0000"/>
                </a:solidFill>
                <a:highlight>
                  <a:srgbClr val="FFFFFF"/>
                </a:highlight>
                <a:latin typeface="Cascadia Mono" panose="020B0609020000020004" pitchFamily="49" charset="0"/>
              </a:rPr>
              <a:t> ColumnSpacing</a:t>
            </a:r>
            <a:r>
              <a:rPr lang="es-DO" sz="400" dirty="0">
                <a:solidFill>
                  <a:srgbClr val="0000FF"/>
                </a:solidFill>
                <a:highlight>
                  <a:srgbClr val="FFFFFF"/>
                </a:highlight>
                <a:latin typeface="Cascadia Mono" panose="020B0609020000020004" pitchFamily="49" charset="0"/>
              </a:rPr>
              <a:t>="0"</a:t>
            </a:r>
            <a:r>
              <a:rPr lang="es-DO" sz="400" dirty="0">
                <a:solidFill>
                  <a:srgbClr val="FF0000"/>
                </a:solidFill>
                <a:highlight>
                  <a:srgbClr val="FFFFFF"/>
                </a:highlight>
                <a:latin typeface="Cascadia Mono" panose="020B0609020000020004" pitchFamily="49" charset="0"/>
              </a:rPr>
              <a:t> HorizontalOptions</a:t>
            </a:r>
            <a:r>
              <a:rPr lang="es-DO" sz="400" dirty="0">
                <a:solidFill>
                  <a:srgbClr val="0000FF"/>
                </a:solidFill>
                <a:highlight>
                  <a:srgbClr val="FFFFFF"/>
                </a:highlight>
                <a:latin typeface="Cascadia Mono" panose="020B0609020000020004" pitchFamily="49" charset="0"/>
              </a:rPr>
              <a:t>="FillAndExpand"</a:t>
            </a:r>
            <a:r>
              <a:rPr lang="es-DO" sz="400" dirty="0">
                <a:solidFill>
                  <a:srgbClr val="FF0000"/>
                </a:solidFill>
                <a:highlight>
                  <a:srgbClr val="FFFFFF"/>
                </a:highlight>
                <a:latin typeface="Cascadia Mono" panose="020B0609020000020004" pitchFamily="49" charset="0"/>
              </a:rPr>
              <a:t> VerticalOptions</a:t>
            </a:r>
            <a:r>
              <a:rPr lang="es-DO" sz="400" dirty="0">
                <a:solidFill>
                  <a:srgbClr val="0000FF"/>
                </a:solidFill>
                <a:highlight>
                  <a:srgbClr val="FFFFFF"/>
                </a:highlight>
                <a:latin typeface="Cascadia Mono" panose="020B0609020000020004" pitchFamily="49" charset="0"/>
              </a:rPr>
              <a:t>="FillAndExpand"&gt;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Grid.RowDefinitions</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RowDefinition</a:t>
            </a:r>
            <a:r>
              <a:rPr lang="es-DO" sz="400" dirty="0">
                <a:solidFill>
                  <a:srgbClr val="FF0000"/>
                </a:solidFill>
                <a:highlight>
                  <a:srgbClr val="FFFFFF"/>
                </a:highlight>
                <a:latin typeface="Cascadia Mono" panose="020B0609020000020004" pitchFamily="49" charset="0"/>
              </a:rPr>
              <a:t> Height</a:t>
            </a:r>
            <a:r>
              <a:rPr lang="es-DO" sz="400" dirty="0">
                <a:solidFill>
                  <a:srgbClr val="0000FF"/>
                </a:solidFill>
                <a:highlight>
                  <a:srgbClr val="FFFFFF"/>
                </a:highlight>
                <a:latin typeface="Cascadia Mono" panose="020B0609020000020004" pitchFamily="49" charset="0"/>
              </a:rPr>
              <a:t>="Auto"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Grid.RowDefinitions</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Grid.ColumnDefinitions</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ColumnDefinition</a:t>
            </a:r>
            <a:r>
              <a:rPr lang="es-DO" sz="400" dirty="0">
                <a:solidFill>
                  <a:srgbClr val="FF0000"/>
                </a:solidFill>
                <a:highlight>
                  <a:srgbClr val="FFFFFF"/>
                </a:highlight>
                <a:latin typeface="Cascadia Mono" panose="020B0609020000020004" pitchFamily="49" charset="0"/>
              </a:rPr>
              <a:t> Width</a:t>
            </a:r>
            <a:r>
              <a:rPr lang="es-DO" sz="400" dirty="0">
                <a:solidFill>
                  <a:srgbClr val="0000FF"/>
                </a:solidFill>
                <a:highlight>
                  <a:srgbClr val="FFFFFF"/>
                </a:highlight>
                <a:latin typeface="Cascadia Mono" panose="020B0609020000020004" pitchFamily="49" charset="0"/>
              </a:rPr>
              <a:t>="*"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ColumnDefinition</a:t>
            </a:r>
            <a:r>
              <a:rPr lang="es-DO" sz="400" dirty="0">
                <a:solidFill>
                  <a:srgbClr val="FF0000"/>
                </a:solidFill>
                <a:highlight>
                  <a:srgbClr val="FFFFFF"/>
                </a:highlight>
                <a:latin typeface="Cascadia Mono" panose="020B0609020000020004" pitchFamily="49" charset="0"/>
              </a:rPr>
              <a:t> Width</a:t>
            </a:r>
            <a:r>
              <a:rPr lang="es-DO" sz="400" dirty="0">
                <a:solidFill>
                  <a:srgbClr val="0000FF"/>
                </a:solidFill>
                <a:highlight>
                  <a:srgbClr val="FFFFFF"/>
                </a:highlight>
                <a:latin typeface="Cascadia Mono" panose="020B0609020000020004" pitchFamily="49" charset="0"/>
              </a:rPr>
              <a:t>="*"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ColumnDefinition</a:t>
            </a:r>
            <a:r>
              <a:rPr lang="es-DO" sz="400" dirty="0">
                <a:solidFill>
                  <a:srgbClr val="FF0000"/>
                </a:solidFill>
                <a:highlight>
                  <a:srgbClr val="FFFFFF"/>
                </a:highlight>
                <a:latin typeface="Cascadia Mono" panose="020B0609020000020004" pitchFamily="49" charset="0"/>
              </a:rPr>
              <a:t> Width</a:t>
            </a:r>
            <a:r>
              <a:rPr lang="es-DO" sz="400" dirty="0">
                <a:solidFill>
                  <a:srgbClr val="0000FF"/>
                </a:solidFill>
                <a:highlight>
                  <a:srgbClr val="FFFFFF"/>
                </a:highlight>
                <a:latin typeface="Cascadia Mono" panose="020B0609020000020004" pitchFamily="49" charset="0"/>
              </a:rPr>
              <a:t>="*"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ColumnDefinition</a:t>
            </a:r>
            <a:r>
              <a:rPr lang="es-DO" sz="400" dirty="0">
                <a:solidFill>
                  <a:srgbClr val="FF0000"/>
                </a:solidFill>
                <a:highlight>
                  <a:srgbClr val="FFFFFF"/>
                </a:highlight>
                <a:latin typeface="Cascadia Mono" panose="020B0609020000020004" pitchFamily="49" charset="0"/>
              </a:rPr>
              <a:t> Width</a:t>
            </a:r>
            <a:r>
              <a:rPr lang="es-DO" sz="400" dirty="0">
                <a:solidFill>
                  <a:srgbClr val="0000FF"/>
                </a:solidFill>
                <a:highlight>
                  <a:srgbClr val="FFFFFF"/>
                </a:highlight>
                <a:latin typeface="Cascadia Mono" panose="020B0609020000020004" pitchFamily="49" charset="0"/>
              </a:rPr>
              <a:t>="*"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ColumnDefinition</a:t>
            </a:r>
            <a:r>
              <a:rPr lang="es-DO" sz="400" dirty="0">
                <a:solidFill>
                  <a:srgbClr val="FF0000"/>
                </a:solidFill>
                <a:highlight>
                  <a:srgbClr val="FFFFFF"/>
                </a:highlight>
                <a:latin typeface="Cascadia Mono" panose="020B0609020000020004" pitchFamily="49" charset="0"/>
              </a:rPr>
              <a:t> Width</a:t>
            </a:r>
            <a:r>
              <a:rPr lang="es-DO" sz="400" dirty="0">
                <a:solidFill>
                  <a:srgbClr val="0000FF"/>
                </a:solidFill>
                <a:highlight>
                  <a:srgbClr val="FFFFFF"/>
                </a:highlight>
                <a:latin typeface="Cascadia Mono" panose="020B0609020000020004" pitchFamily="49" charset="0"/>
              </a:rPr>
              <a:t>="*"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Grid.ColumnDefinitions</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Button</a:t>
            </a:r>
            <a:r>
              <a:rPr lang="es-DO" sz="400" dirty="0">
                <a:solidFill>
                  <a:srgbClr val="FF0000"/>
                </a:solidFill>
                <a:highlight>
                  <a:srgbClr val="FFFFFF"/>
                </a:highlight>
                <a:latin typeface="Cascadia Mono" panose="020B0609020000020004" pitchFamily="49" charset="0"/>
              </a:rPr>
              <a:t> Grid.Column</a:t>
            </a:r>
            <a:r>
              <a:rPr lang="es-DO" sz="400" dirty="0">
                <a:solidFill>
                  <a:srgbClr val="0000FF"/>
                </a:solidFill>
                <a:highlight>
                  <a:srgbClr val="FFFFFF"/>
                </a:highlight>
                <a:latin typeface="Cascadia Mono" panose="020B0609020000020004" pitchFamily="49" charset="0"/>
              </a:rPr>
              <a:t>="0"</a:t>
            </a:r>
            <a:r>
              <a:rPr lang="es-DO" sz="400" dirty="0">
                <a:solidFill>
                  <a:srgbClr val="FF0000"/>
                </a:solidFill>
                <a:highlight>
                  <a:srgbClr val="FFFFFF"/>
                </a:highlight>
                <a:latin typeface="Cascadia Mono" panose="020B0609020000020004" pitchFamily="49" charset="0"/>
              </a:rPr>
              <a:t> BackgroundColor</a:t>
            </a:r>
            <a:r>
              <a:rPr lang="es-DO" sz="400" dirty="0">
                <a:solidFill>
                  <a:srgbClr val="0000FF"/>
                </a:solidFill>
                <a:highlight>
                  <a:srgbClr val="FFFFFF"/>
                </a:highlight>
                <a:latin typeface="Cascadia Mono" panose="020B0609020000020004" pitchFamily="49" charset="0"/>
              </a:rPr>
              <a:t>="#f5f6fa"</a:t>
            </a:r>
            <a:r>
              <a:rPr lang="es-DO" sz="400" dirty="0">
                <a:solidFill>
                  <a:srgbClr val="FF0000"/>
                </a:solidFill>
                <a:highlight>
                  <a:srgbClr val="FFFFFF"/>
                </a:highlight>
                <a:latin typeface="Cascadia Mono" panose="020B0609020000020004" pitchFamily="49" charset="0"/>
              </a:rPr>
              <a:t> ImageSource</a:t>
            </a:r>
            <a:r>
              <a:rPr lang="es-DO" sz="400" dirty="0">
                <a:solidFill>
                  <a:srgbClr val="0000FF"/>
                </a:solidFill>
                <a:highlight>
                  <a:srgbClr val="FFFFFF"/>
                </a:highlight>
                <a:latin typeface="Cascadia Mono" panose="020B0609020000020004" pitchFamily="49" charset="0"/>
              </a:rPr>
              <a:t>="youtube.png"</a:t>
            </a:r>
            <a:r>
              <a:rPr lang="es-DO" sz="400" dirty="0">
                <a:solidFill>
                  <a:srgbClr val="FF0000"/>
                </a:solidFill>
                <a:highlight>
                  <a:srgbClr val="FFFFFF"/>
                </a:highlight>
                <a:latin typeface="Cascadia Mono" panose="020B0609020000020004" pitchFamily="49" charset="0"/>
              </a:rPr>
              <a:t> HeightRequest</a:t>
            </a:r>
            <a:r>
              <a:rPr lang="es-DO" sz="400" dirty="0">
                <a:solidFill>
                  <a:srgbClr val="0000FF"/>
                </a:solidFill>
                <a:highlight>
                  <a:srgbClr val="FFFFFF"/>
                </a:highlight>
                <a:latin typeface="Cascadia Mono" panose="020B0609020000020004" pitchFamily="49" charset="0"/>
              </a:rPr>
              <a:t>="90"</a:t>
            </a:r>
            <a:r>
              <a:rPr lang="es-DO" sz="400" dirty="0">
                <a:solidFill>
                  <a:srgbClr val="FF0000"/>
                </a:solidFill>
                <a:highlight>
                  <a:srgbClr val="FFFFFF"/>
                </a:highlight>
                <a:latin typeface="Cascadia Mono" panose="020B0609020000020004" pitchFamily="49" charset="0"/>
              </a:rPr>
              <a:t> WidthRequest</a:t>
            </a:r>
            <a:r>
              <a:rPr lang="es-DO" sz="400" dirty="0">
                <a:solidFill>
                  <a:srgbClr val="0000FF"/>
                </a:solidFill>
                <a:highlight>
                  <a:srgbClr val="FFFFFF"/>
                </a:highlight>
                <a:latin typeface="Cascadia Mono" panose="020B0609020000020004" pitchFamily="49" charset="0"/>
              </a:rPr>
              <a:t>="90"</a:t>
            </a:r>
            <a:r>
              <a:rPr lang="es-DO" sz="400" dirty="0">
                <a:solidFill>
                  <a:srgbClr val="FF0000"/>
                </a:solidFill>
                <a:highlight>
                  <a:srgbClr val="FFFFFF"/>
                </a:highlight>
                <a:latin typeface="Cascadia Mono" panose="020B0609020000020004" pitchFamily="49" charset="0"/>
              </a:rPr>
              <a:t> x</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Name</a:t>
            </a:r>
            <a:r>
              <a:rPr lang="es-DO" sz="400" dirty="0">
                <a:solidFill>
                  <a:srgbClr val="0000FF"/>
                </a:solidFill>
                <a:highlight>
                  <a:srgbClr val="FFFFFF"/>
                </a:highlight>
                <a:latin typeface="Cascadia Mono" panose="020B0609020000020004" pitchFamily="49" charset="0"/>
              </a:rPr>
              <a:t>="btnVerYoutube"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Button</a:t>
            </a:r>
            <a:r>
              <a:rPr lang="es-DO" sz="400" dirty="0">
                <a:solidFill>
                  <a:srgbClr val="FF0000"/>
                </a:solidFill>
                <a:highlight>
                  <a:srgbClr val="FFFFFF"/>
                </a:highlight>
                <a:latin typeface="Cascadia Mono" panose="020B0609020000020004" pitchFamily="49" charset="0"/>
              </a:rPr>
              <a:t> Grid.Column</a:t>
            </a:r>
            <a:r>
              <a:rPr lang="es-DO" sz="400" dirty="0">
                <a:solidFill>
                  <a:srgbClr val="0000FF"/>
                </a:solidFill>
                <a:highlight>
                  <a:srgbClr val="FFFFFF"/>
                </a:highlight>
                <a:latin typeface="Cascadia Mono" panose="020B0609020000020004" pitchFamily="49" charset="0"/>
              </a:rPr>
              <a:t>="1"</a:t>
            </a:r>
            <a:r>
              <a:rPr lang="es-DO" sz="400" dirty="0">
                <a:solidFill>
                  <a:srgbClr val="FF0000"/>
                </a:solidFill>
                <a:highlight>
                  <a:srgbClr val="FFFFFF"/>
                </a:highlight>
                <a:latin typeface="Cascadia Mono" panose="020B0609020000020004" pitchFamily="49" charset="0"/>
              </a:rPr>
              <a:t> BackgroundColor</a:t>
            </a:r>
            <a:r>
              <a:rPr lang="es-DO" sz="400" dirty="0">
                <a:solidFill>
                  <a:srgbClr val="0000FF"/>
                </a:solidFill>
                <a:highlight>
                  <a:srgbClr val="FFFFFF"/>
                </a:highlight>
                <a:latin typeface="Cascadia Mono" panose="020B0609020000020004" pitchFamily="49" charset="0"/>
              </a:rPr>
              <a:t>="#f5f6fa"</a:t>
            </a:r>
            <a:r>
              <a:rPr lang="es-DO" sz="400" dirty="0">
                <a:solidFill>
                  <a:srgbClr val="FF0000"/>
                </a:solidFill>
                <a:highlight>
                  <a:srgbClr val="FFFFFF"/>
                </a:highlight>
                <a:latin typeface="Cascadia Mono" panose="020B0609020000020004" pitchFamily="49" charset="0"/>
              </a:rPr>
              <a:t> ImageSource</a:t>
            </a:r>
            <a:r>
              <a:rPr lang="es-DO" sz="400" dirty="0">
                <a:solidFill>
                  <a:srgbClr val="0000FF"/>
                </a:solidFill>
                <a:highlight>
                  <a:srgbClr val="FFFFFF"/>
                </a:highlight>
                <a:latin typeface="Cascadia Mono" panose="020B0609020000020004" pitchFamily="49" charset="0"/>
              </a:rPr>
              <a:t>="linkedin.png"</a:t>
            </a:r>
            <a:r>
              <a:rPr lang="es-DO" sz="400" dirty="0">
                <a:solidFill>
                  <a:srgbClr val="FF0000"/>
                </a:solidFill>
                <a:highlight>
                  <a:srgbClr val="FFFFFF"/>
                </a:highlight>
                <a:latin typeface="Cascadia Mono" panose="020B0609020000020004" pitchFamily="49" charset="0"/>
              </a:rPr>
              <a:t> HeightRequest</a:t>
            </a:r>
            <a:r>
              <a:rPr lang="es-DO" sz="400" dirty="0">
                <a:solidFill>
                  <a:srgbClr val="0000FF"/>
                </a:solidFill>
                <a:highlight>
                  <a:srgbClr val="FFFFFF"/>
                </a:highlight>
                <a:latin typeface="Cascadia Mono" panose="020B0609020000020004" pitchFamily="49" charset="0"/>
              </a:rPr>
              <a:t>="90"</a:t>
            </a:r>
            <a:r>
              <a:rPr lang="es-DO" sz="400" dirty="0">
                <a:solidFill>
                  <a:srgbClr val="FF0000"/>
                </a:solidFill>
                <a:highlight>
                  <a:srgbClr val="FFFFFF"/>
                </a:highlight>
                <a:latin typeface="Cascadia Mono" panose="020B0609020000020004" pitchFamily="49" charset="0"/>
              </a:rPr>
              <a:t> WidthRequest</a:t>
            </a:r>
            <a:r>
              <a:rPr lang="es-DO" sz="400" dirty="0">
                <a:solidFill>
                  <a:srgbClr val="0000FF"/>
                </a:solidFill>
                <a:highlight>
                  <a:srgbClr val="FFFFFF"/>
                </a:highlight>
                <a:latin typeface="Cascadia Mono" panose="020B0609020000020004" pitchFamily="49" charset="0"/>
              </a:rPr>
              <a:t>="90"</a:t>
            </a:r>
            <a:r>
              <a:rPr lang="es-DO" sz="400" dirty="0">
                <a:solidFill>
                  <a:srgbClr val="FF0000"/>
                </a:solidFill>
                <a:highlight>
                  <a:srgbClr val="FFFFFF"/>
                </a:highlight>
                <a:latin typeface="Cascadia Mono" panose="020B0609020000020004" pitchFamily="49" charset="0"/>
              </a:rPr>
              <a:t> x</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Name</a:t>
            </a:r>
            <a:r>
              <a:rPr lang="es-DO" sz="400" dirty="0">
                <a:solidFill>
                  <a:srgbClr val="0000FF"/>
                </a:solidFill>
                <a:highlight>
                  <a:srgbClr val="FFFFFF"/>
                </a:highlight>
                <a:latin typeface="Cascadia Mono" panose="020B0609020000020004" pitchFamily="49" charset="0"/>
              </a:rPr>
              <a:t>="btnVerlinkedin"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Button</a:t>
            </a:r>
            <a:r>
              <a:rPr lang="es-DO" sz="400" dirty="0">
                <a:solidFill>
                  <a:srgbClr val="FF0000"/>
                </a:solidFill>
                <a:highlight>
                  <a:srgbClr val="FFFFFF"/>
                </a:highlight>
                <a:latin typeface="Cascadia Mono" panose="020B0609020000020004" pitchFamily="49" charset="0"/>
              </a:rPr>
              <a:t> Grid.Column</a:t>
            </a:r>
            <a:r>
              <a:rPr lang="es-DO" sz="400" dirty="0">
                <a:solidFill>
                  <a:srgbClr val="0000FF"/>
                </a:solidFill>
                <a:highlight>
                  <a:srgbClr val="FFFFFF"/>
                </a:highlight>
                <a:latin typeface="Cascadia Mono" panose="020B0609020000020004" pitchFamily="49" charset="0"/>
              </a:rPr>
              <a:t>="2"</a:t>
            </a:r>
            <a:r>
              <a:rPr lang="es-DO" sz="400" dirty="0">
                <a:solidFill>
                  <a:srgbClr val="FF0000"/>
                </a:solidFill>
                <a:highlight>
                  <a:srgbClr val="FFFFFF"/>
                </a:highlight>
                <a:latin typeface="Cascadia Mono" panose="020B0609020000020004" pitchFamily="49" charset="0"/>
              </a:rPr>
              <a:t> BackgroundColor</a:t>
            </a:r>
            <a:r>
              <a:rPr lang="es-DO" sz="400" dirty="0">
                <a:solidFill>
                  <a:srgbClr val="0000FF"/>
                </a:solidFill>
                <a:highlight>
                  <a:srgbClr val="FFFFFF"/>
                </a:highlight>
                <a:latin typeface="Cascadia Mono" panose="020B0609020000020004" pitchFamily="49" charset="0"/>
              </a:rPr>
              <a:t>="#f5f6fa"</a:t>
            </a:r>
            <a:r>
              <a:rPr lang="es-DO" sz="400" dirty="0">
                <a:solidFill>
                  <a:srgbClr val="FF0000"/>
                </a:solidFill>
                <a:highlight>
                  <a:srgbClr val="FFFFFF"/>
                </a:highlight>
                <a:latin typeface="Cascadia Mono" panose="020B0609020000020004" pitchFamily="49" charset="0"/>
              </a:rPr>
              <a:t> ImageSource</a:t>
            </a:r>
            <a:r>
              <a:rPr lang="es-DO" sz="400" dirty="0">
                <a:solidFill>
                  <a:srgbClr val="0000FF"/>
                </a:solidFill>
                <a:highlight>
                  <a:srgbClr val="FFFFFF"/>
                </a:highlight>
                <a:latin typeface="Cascadia Mono" panose="020B0609020000020004" pitchFamily="49" charset="0"/>
              </a:rPr>
              <a:t>="twitter.png"</a:t>
            </a:r>
            <a:r>
              <a:rPr lang="es-DO" sz="400" dirty="0">
                <a:solidFill>
                  <a:srgbClr val="FF0000"/>
                </a:solidFill>
                <a:highlight>
                  <a:srgbClr val="FFFFFF"/>
                </a:highlight>
                <a:latin typeface="Cascadia Mono" panose="020B0609020000020004" pitchFamily="49" charset="0"/>
              </a:rPr>
              <a:t> HeightRequest</a:t>
            </a:r>
            <a:r>
              <a:rPr lang="es-DO" sz="400" dirty="0">
                <a:solidFill>
                  <a:srgbClr val="0000FF"/>
                </a:solidFill>
                <a:highlight>
                  <a:srgbClr val="FFFFFF"/>
                </a:highlight>
                <a:latin typeface="Cascadia Mono" panose="020B0609020000020004" pitchFamily="49" charset="0"/>
              </a:rPr>
              <a:t>="90"</a:t>
            </a:r>
            <a:r>
              <a:rPr lang="es-DO" sz="400" dirty="0">
                <a:solidFill>
                  <a:srgbClr val="FF0000"/>
                </a:solidFill>
                <a:highlight>
                  <a:srgbClr val="FFFFFF"/>
                </a:highlight>
                <a:latin typeface="Cascadia Mono" panose="020B0609020000020004" pitchFamily="49" charset="0"/>
              </a:rPr>
              <a:t> WidthRequest</a:t>
            </a:r>
            <a:r>
              <a:rPr lang="es-DO" sz="400" dirty="0">
                <a:solidFill>
                  <a:srgbClr val="0000FF"/>
                </a:solidFill>
                <a:highlight>
                  <a:srgbClr val="FFFFFF"/>
                </a:highlight>
                <a:latin typeface="Cascadia Mono" panose="020B0609020000020004" pitchFamily="49" charset="0"/>
              </a:rPr>
              <a:t>="90"</a:t>
            </a:r>
            <a:r>
              <a:rPr lang="es-DO" sz="400" dirty="0">
                <a:solidFill>
                  <a:srgbClr val="FF0000"/>
                </a:solidFill>
                <a:highlight>
                  <a:srgbClr val="FFFFFF"/>
                </a:highlight>
                <a:latin typeface="Cascadia Mono" panose="020B0609020000020004" pitchFamily="49" charset="0"/>
              </a:rPr>
              <a:t> x</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Name</a:t>
            </a:r>
            <a:r>
              <a:rPr lang="es-DO" sz="400" dirty="0">
                <a:solidFill>
                  <a:srgbClr val="0000FF"/>
                </a:solidFill>
                <a:highlight>
                  <a:srgbClr val="FFFFFF"/>
                </a:highlight>
                <a:latin typeface="Cascadia Mono" panose="020B0609020000020004" pitchFamily="49" charset="0"/>
              </a:rPr>
              <a:t>="btnVerTwitter"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Button</a:t>
            </a:r>
            <a:r>
              <a:rPr lang="es-DO" sz="400" dirty="0">
                <a:solidFill>
                  <a:srgbClr val="FF0000"/>
                </a:solidFill>
                <a:highlight>
                  <a:srgbClr val="FFFFFF"/>
                </a:highlight>
                <a:latin typeface="Cascadia Mono" panose="020B0609020000020004" pitchFamily="49" charset="0"/>
              </a:rPr>
              <a:t> Grid.Column</a:t>
            </a:r>
            <a:r>
              <a:rPr lang="es-DO" sz="400" dirty="0">
                <a:solidFill>
                  <a:srgbClr val="0000FF"/>
                </a:solidFill>
                <a:highlight>
                  <a:srgbClr val="FFFFFF"/>
                </a:highlight>
                <a:latin typeface="Cascadia Mono" panose="020B0609020000020004" pitchFamily="49" charset="0"/>
              </a:rPr>
              <a:t>="3"</a:t>
            </a:r>
            <a:r>
              <a:rPr lang="es-DO" sz="400" dirty="0">
                <a:solidFill>
                  <a:srgbClr val="FF0000"/>
                </a:solidFill>
                <a:highlight>
                  <a:srgbClr val="FFFFFF"/>
                </a:highlight>
                <a:latin typeface="Cascadia Mono" panose="020B0609020000020004" pitchFamily="49" charset="0"/>
              </a:rPr>
              <a:t> BackgroundColor</a:t>
            </a:r>
            <a:r>
              <a:rPr lang="es-DO" sz="400" dirty="0">
                <a:solidFill>
                  <a:srgbClr val="0000FF"/>
                </a:solidFill>
                <a:highlight>
                  <a:srgbClr val="FFFFFF"/>
                </a:highlight>
                <a:latin typeface="Cascadia Mono" panose="020B0609020000020004" pitchFamily="49" charset="0"/>
              </a:rPr>
              <a:t>="#f5f6fa"</a:t>
            </a:r>
            <a:r>
              <a:rPr lang="es-DO" sz="400" dirty="0">
                <a:solidFill>
                  <a:srgbClr val="FF0000"/>
                </a:solidFill>
                <a:highlight>
                  <a:srgbClr val="FFFFFF"/>
                </a:highlight>
                <a:latin typeface="Cascadia Mono" panose="020B0609020000020004" pitchFamily="49" charset="0"/>
              </a:rPr>
              <a:t> ImageSource</a:t>
            </a:r>
            <a:r>
              <a:rPr lang="es-DO" sz="400" dirty="0">
                <a:solidFill>
                  <a:srgbClr val="0000FF"/>
                </a:solidFill>
                <a:highlight>
                  <a:srgbClr val="FFFFFF"/>
                </a:highlight>
                <a:latin typeface="Cascadia Mono" panose="020B0609020000020004" pitchFamily="49" charset="0"/>
              </a:rPr>
              <a:t>="instagram.png"</a:t>
            </a:r>
            <a:r>
              <a:rPr lang="es-DO" sz="400" dirty="0">
                <a:solidFill>
                  <a:srgbClr val="FF0000"/>
                </a:solidFill>
                <a:highlight>
                  <a:srgbClr val="FFFFFF"/>
                </a:highlight>
                <a:latin typeface="Cascadia Mono" panose="020B0609020000020004" pitchFamily="49" charset="0"/>
              </a:rPr>
              <a:t> HeightRequest</a:t>
            </a:r>
            <a:r>
              <a:rPr lang="es-DO" sz="400" dirty="0">
                <a:solidFill>
                  <a:srgbClr val="0000FF"/>
                </a:solidFill>
                <a:highlight>
                  <a:srgbClr val="FFFFFF"/>
                </a:highlight>
                <a:latin typeface="Cascadia Mono" panose="020B0609020000020004" pitchFamily="49" charset="0"/>
              </a:rPr>
              <a:t>="90"</a:t>
            </a:r>
            <a:r>
              <a:rPr lang="es-DO" sz="400" dirty="0">
                <a:solidFill>
                  <a:srgbClr val="FF0000"/>
                </a:solidFill>
                <a:highlight>
                  <a:srgbClr val="FFFFFF"/>
                </a:highlight>
                <a:latin typeface="Cascadia Mono" panose="020B0609020000020004" pitchFamily="49" charset="0"/>
              </a:rPr>
              <a:t> WidthRequest</a:t>
            </a:r>
            <a:r>
              <a:rPr lang="es-DO" sz="400" dirty="0">
                <a:solidFill>
                  <a:srgbClr val="0000FF"/>
                </a:solidFill>
                <a:highlight>
                  <a:srgbClr val="FFFFFF"/>
                </a:highlight>
                <a:latin typeface="Cascadia Mono" panose="020B0609020000020004" pitchFamily="49" charset="0"/>
              </a:rPr>
              <a:t>="90"</a:t>
            </a:r>
            <a:r>
              <a:rPr lang="es-DO" sz="400" dirty="0">
                <a:solidFill>
                  <a:srgbClr val="FF0000"/>
                </a:solidFill>
                <a:highlight>
                  <a:srgbClr val="FFFFFF"/>
                </a:highlight>
                <a:latin typeface="Cascadia Mono" panose="020B0609020000020004" pitchFamily="49" charset="0"/>
              </a:rPr>
              <a:t> x</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Name</a:t>
            </a:r>
            <a:r>
              <a:rPr lang="es-DO" sz="400" dirty="0">
                <a:solidFill>
                  <a:srgbClr val="0000FF"/>
                </a:solidFill>
                <a:highlight>
                  <a:srgbClr val="FFFFFF"/>
                </a:highlight>
                <a:latin typeface="Cascadia Mono" panose="020B0609020000020004" pitchFamily="49" charset="0"/>
              </a:rPr>
              <a:t>="btnVerInstagrams"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Button</a:t>
            </a:r>
            <a:r>
              <a:rPr lang="es-DO" sz="400" dirty="0">
                <a:solidFill>
                  <a:srgbClr val="FF0000"/>
                </a:solidFill>
                <a:highlight>
                  <a:srgbClr val="FFFFFF"/>
                </a:highlight>
                <a:latin typeface="Cascadia Mono" panose="020B0609020000020004" pitchFamily="49" charset="0"/>
              </a:rPr>
              <a:t> Grid.Column</a:t>
            </a:r>
            <a:r>
              <a:rPr lang="es-DO" sz="400" dirty="0">
                <a:solidFill>
                  <a:srgbClr val="0000FF"/>
                </a:solidFill>
                <a:highlight>
                  <a:srgbClr val="FFFFFF"/>
                </a:highlight>
                <a:latin typeface="Cascadia Mono" panose="020B0609020000020004" pitchFamily="49" charset="0"/>
              </a:rPr>
              <a:t>="4"</a:t>
            </a:r>
            <a:r>
              <a:rPr lang="es-DO" sz="400" dirty="0">
                <a:solidFill>
                  <a:srgbClr val="FF0000"/>
                </a:solidFill>
                <a:highlight>
                  <a:srgbClr val="FFFFFF"/>
                </a:highlight>
                <a:latin typeface="Cascadia Mono" panose="020B0609020000020004" pitchFamily="49" charset="0"/>
              </a:rPr>
              <a:t> BackgroundColor</a:t>
            </a:r>
            <a:r>
              <a:rPr lang="es-DO" sz="400" dirty="0">
                <a:solidFill>
                  <a:srgbClr val="0000FF"/>
                </a:solidFill>
                <a:highlight>
                  <a:srgbClr val="FFFFFF"/>
                </a:highlight>
                <a:latin typeface="Cascadia Mono" panose="020B0609020000020004" pitchFamily="49" charset="0"/>
              </a:rPr>
              <a:t>="#f5f6fa"</a:t>
            </a:r>
            <a:r>
              <a:rPr lang="es-DO" sz="400" dirty="0">
                <a:solidFill>
                  <a:srgbClr val="FF0000"/>
                </a:solidFill>
                <a:highlight>
                  <a:srgbClr val="FFFFFF"/>
                </a:highlight>
                <a:latin typeface="Cascadia Mono" panose="020B0609020000020004" pitchFamily="49" charset="0"/>
              </a:rPr>
              <a:t> ImageSource</a:t>
            </a:r>
            <a:r>
              <a:rPr lang="es-DO" sz="400" dirty="0">
                <a:solidFill>
                  <a:srgbClr val="0000FF"/>
                </a:solidFill>
                <a:highlight>
                  <a:srgbClr val="FFFFFF"/>
                </a:highlight>
                <a:latin typeface="Cascadia Mono" panose="020B0609020000020004" pitchFamily="49" charset="0"/>
              </a:rPr>
              <a:t>="facebook.png"</a:t>
            </a:r>
            <a:r>
              <a:rPr lang="es-DO" sz="400" dirty="0">
                <a:solidFill>
                  <a:srgbClr val="FF0000"/>
                </a:solidFill>
                <a:highlight>
                  <a:srgbClr val="FFFFFF"/>
                </a:highlight>
                <a:latin typeface="Cascadia Mono" panose="020B0609020000020004" pitchFamily="49" charset="0"/>
              </a:rPr>
              <a:t> HeightRequest</a:t>
            </a:r>
            <a:r>
              <a:rPr lang="es-DO" sz="400" dirty="0">
                <a:solidFill>
                  <a:srgbClr val="0000FF"/>
                </a:solidFill>
                <a:highlight>
                  <a:srgbClr val="FFFFFF"/>
                </a:highlight>
                <a:latin typeface="Cascadia Mono" panose="020B0609020000020004" pitchFamily="49" charset="0"/>
              </a:rPr>
              <a:t>="90"</a:t>
            </a:r>
            <a:r>
              <a:rPr lang="es-DO" sz="400" dirty="0">
                <a:solidFill>
                  <a:srgbClr val="FF0000"/>
                </a:solidFill>
                <a:highlight>
                  <a:srgbClr val="FFFFFF"/>
                </a:highlight>
                <a:latin typeface="Cascadia Mono" panose="020B0609020000020004" pitchFamily="49" charset="0"/>
              </a:rPr>
              <a:t> WidthRequest</a:t>
            </a:r>
            <a:r>
              <a:rPr lang="es-DO" sz="400" dirty="0">
                <a:solidFill>
                  <a:srgbClr val="0000FF"/>
                </a:solidFill>
                <a:highlight>
                  <a:srgbClr val="FFFFFF"/>
                </a:highlight>
                <a:latin typeface="Cascadia Mono" panose="020B0609020000020004" pitchFamily="49" charset="0"/>
              </a:rPr>
              <a:t>="90"</a:t>
            </a:r>
            <a:r>
              <a:rPr lang="es-DO" sz="400" dirty="0">
                <a:solidFill>
                  <a:srgbClr val="FF0000"/>
                </a:solidFill>
                <a:highlight>
                  <a:srgbClr val="FFFFFF"/>
                </a:highlight>
                <a:latin typeface="Cascadia Mono" panose="020B0609020000020004" pitchFamily="49" charset="0"/>
              </a:rPr>
              <a:t> x</a:t>
            </a:r>
            <a:r>
              <a:rPr lang="es-DO" sz="400" dirty="0">
                <a:solidFill>
                  <a:srgbClr val="0000FF"/>
                </a:solidFill>
                <a:highlight>
                  <a:srgbClr val="FFFFFF"/>
                </a:highlight>
                <a:latin typeface="Cascadia Mono" panose="020B0609020000020004" pitchFamily="49" charset="0"/>
              </a:rPr>
              <a:t>:</a:t>
            </a:r>
            <a:r>
              <a:rPr lang="es-DO" sz="400" dirty="0">
                <a:solidFill>
                  <a:srgbClr val="FF0000"/>
                </a:solidFill>
                <a:highlight>
                  <a:srgbClr val="FFFFFF"/>
                </a:highlight>
                <a:latin typeface="Cascadia Mono" panose="020B0609020000020004" pitchFamily="49" charset="0"/>
              </a:rPr>
              <a:t>Name</a:t>
            </a:r>
            <a:r>
              <a:rPr lang="es-DO" sz="400" dirty="0">
                <a:solidFill>
                  <a:srgbClr val="0000FF"/>
                </a:solidFill>
                <a:highlight>
                  <a:srgbClr val="FFFFFF"/>
                </a:highlight>
                <a:latin typeface="Cascadia Mono" panose="020B0609020000020004" pitchFamily="49" charset="0"/>
              </a:rPr>
              <a:t>="btnVerFacebook" /&gt;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Grid</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400" dirty="0">
                <a:solidFill>
                  <a:srgbClr val="000000"/>
                </a:solidFill>
                <a:highlight>
                  <a:srgbClr val="FFFFFF"/>
                </a:highlight>
                <a:latin typeface="Cascadia Mono" panose="020B0609020000020004" pitchFamily="49" charset="0"/>
              </a:rPr>
              <a:t>        </a:t>
            </a:r>
            <a:r>
              <a:rPr lang="es-DO" sz="400" dirty="0">
                <a:solidFill>
                  <a:srgbClr val="0000FF"/>
                </a:solidFill>
                <a:highlight>
                  <a:srgbClr val="FFFFFF"/>
                </a:highlight>
                <a:latin typeface="Cascadia Mono" panose="020B0609020000020004" pitchFamily="49" charset="0"/>
              </a:rPr>
              <a:t>&lt;/</a:t>
            </a:r>
            <a:r>
              <a:rPr lang="es-DO" sz="400" dirty="0">
                <a:solidFill>
                  <a:srgbClr val="A31515"/>
                </a:solidFill>
                <a:highlight>
                  <a:srgbClr val="FFFFFF"/>
                </a:highlight>
                <a:latin typeface="Cascadia Mono" panose="020B0609020000020004" pitchFamily="49" charset="0"/>
              </a:rPr>
              <a:t>StackLayout</a:t>
            </a:r>
            <a:r>
              <a:rPr lang="es-DO" sz="400" dirty="0">
                <a:solidFill>
                  <a:srgbClr val="0000FF"/>
                </a:solidFill>
                <a:highlight>
                  <a:srgbClr val="FFFFFF"/>
                </a:highlight>
                <a:latin typeface="Cascadia Mono" panose="020B0609020000020004" pitchFamily="49" charset="0"/>
              </a:rPr>
              <a:t>&gt;</a:t>
            </a:r>
            <a:endParaRPr lang="es-DO" sz="400" dirty="0">
              <a:solidFill>
                <a:srgbClr val="000000"/>
              </a:solidFill>
              <a:highlight>
                <a:srgbClr val="FFFFFF"/>
              </a:highlight>
              <a:latin typeface="Cascadia Mono" panose="020B0609020000020004" pitchFamily="49" charset="0"/>
            </a:endParaRPr>
          </a:p>
          <a:p>
            <a:r>
              <a:rPr lang="es-DO" sz="300" dirty="0">
                <a:solidFill>
                  <a:srgbClr val="000000"/>
                </a:solidFill>
                <a:highlight>
                  <a:srgbClr val="FFFFFF"/>
                </a:highlight>
                <a:latin typeface="Cascadia Mono" panose="020B0609020000020004" pitchFamily="49" charset="0"/>
              </a:rPr>
              <a:t>        </a:t>
            </a:r>
          </a:p>
          <a:p>
            <a:r>
              <a:rPr lang="es-DO" sz="500" dirty="0">
                <a:solidFill>
                  <a:srgbClr val="000000"/>
                </a:solidFill>
                <a:highlight>
                  <a:srgbClr val="FFFFFF"/>
                </a:highlight>
                <a:latin typeface="Cascadia Mono" panose="020B0609020000020004" pitchFamily="49" charset="0"/>
              </a:rPr>
              <a:t>    </a:t>
            </a:r>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VerticalStackLayout</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a:p>
            <a:endParaRPr lang="es-DO" sz="500" dirty="0">
              <a:solidFill>
                <a:srgbClr val="000000"/>
              </a:solidFill>
              <a:highlight>
                <a:srgbClr val="FFFFFF"/>
              </a:highlight>
              <a:latin typeface="Cascadia Mono" panose="020B0609020000020004" pitchFamily="49" charset="0"/>
            </a:endParaRPr>
          </a:p>
          <a:p>
            <a:r>
              <a:rPr lang="es-DO" sz="500" dirty="0">
                <a:solidFill>
                  <a:srgbClr val="0000FF"/>
                </a:solidFill>
                <a:highlight>
                  <a:srgbClr val="FFFFFF"/>
                </a:highlight>
                <a:latin typeface="Cascadia Mono" panose="020B0609020000020004" pitchFamily="49" charset="0"/>
              </a:rPr>
              <a:t>&lt;/</a:t>
            </a:r>
            <a:r>
              <a:rPr lang="es-DO" sz="500" dirty="0">
                <a:solidFill>
                  <a:srgbClr val="A31515"/>
                </a:solidFill>
                <a:highlight>
                  <a:srgbClr val="FFFFFF"/>
                </a:highlight>
                <a:latin typeface="Cascadia Mono" panose="020B0609020000020004" pitchFamily="49" charset="0"/>
              </a:rPr>
              <a:t>ContentPage</a:t>
            </a:r>
            <a:r>
              <a:rPr lang="es-DO" sz="500" dirty="0">
                <a:solidFill>
                  <a:srgbClr val="0000FF"/>
                </a:solidFill>
                <a:highlight>
                  <a:srgbClr val="FFFFFF"/>
                </a:highlight>
                <a:latin typeface="Cascadia Mono" panose="020B0609020000020004" pitchFamily="49" charset="0"/>
              </a:rPr>
              <a:t>&gt;</a:t>
            </a:r>
            <a:endParaRPr lang="es-DO" sz="500" dirty="0">
              <a:solidFill>
                <a:srgbClr val="000000"/>
              </a:solidFill>
              <a:highlight>
                <a:srgbClr val="FFFFFF"/>
              </a:highlight>
              <a:latin typeface="Cascadia Mono" panose="020B0609020000020004" pitchFamily="49" charset="0"/>
            </a:endParaRPr>
          </a:p>
        </p:txBody>
      </p:sp>
      <p:sp>
        <p:nvSpPr>
          <p:cNvPr id="4" name="TextBox 3">
            <a:extLst>
              <a:ext uri="{FF2B5EF4-FFF2-40B4-BE49-F238E27FC236}">
                <a16:creationId xmlns:a16="http://schemas.microsoft.com/office/drawing/2014/main" id="{48824B5F-5F02-4365-9A51-C817C5366539}"/>
              </a:ext>
            </a:extLst>
          </p:cNvPr>
          <p:cNvSpPr txBox="1"/>
          <p:nvPr/>
        </p:nvSpPr>
        <p:spPr>
          <a:xfrm>
            <a:off x="5593978" y="264533"/>
            <a:ext cx="6093527" cy="1323439"/>
          </a:xfrm>
          <a:prstGeom prst="rect">
            <a:avLst/>
          </a:prstGeom>
          <a:noFill/>
        </p:spPr>
        <p:txBody>
          <a:bodyPr wrap="square" rtlCol="0">
            <a:spAutoFit/>
          </a:bodyPr>
          <a:lstStyle/>
          <a:p>
            <a:pPr algn="ctr"/>
            <a:r>
              <a:rPr lang="en-US" sz="4000" b="1" dirty="0"/>
              <a:t>Codigo Fuente Completo</a:t>
            </a:r>
          </a:p>
          <a:p>
            <a:pPr algn="ctr"/>
            <a:r>
              <a:rPr lang="en-US" sz="4000" b="1" dirty="0">
                <a:solidFill>
                  <a:srgbClr val="B38FFF"/>
                </a:solidFill>
              </a:rPr>
              <a:t>Maui</a:t>
            </a:r>
            <a:endParaRPr lang="es-DO" sz="4000" b="1" dirty="0">
              <a:solidFill>
                <a:srgbClr val="B38FFF"/>
              </a:solidFill>
            </a:endParaRPr>
          </a:p>
        </p:txBody>
      </p:sp>
    </p:spTree>
    <p:extLst>
      <p:ext uri="{BB962C8B-B14F-4D97-AF65-F5344CB8AC3E}">
        <p14:creationId xmlns:p14="http://schemas.microsoft.com/office/powerpoint/2010/main" val="3718281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71467FB-21B1-B2DC-751E-5F8667B37186}"/>
              </a:ext>
            </a:extLst>
          </p:cNvPr>
          <p:cNvSpPr txBox="1"/>
          <p:nvPr/>
        </p:nvSpPr>
        <p:spPr>
          <a:xfrm>
            <a:off x="280011" y="2905236"/>
            <a:ext cx="10963564" cy="2954655"/>
          </a:xfrm>
          <a:prstGeom prst="rect">
            <a:avLst/>
          </a:prstGeom>
          <a:noFill/>
        </p:spPr>
        <p:txBody>
          <a:bodyPr wrap="square">
            <a:spAutoFit/>
          </a:bodyPr>
          <a:lstStyle/>
          <a:p>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Frame</a:t>
            </a:r>
            <a:r>
              <a:rPr lang="es-DO" sz="1200" dirty="0">
                <a:solidFill>
                  <a:srgbClr val="FF0000"/>
                </a:solidFill>
                <a:latin typeface="Consolas" panose="020B0609020204030204" pitchFamily="49" charset="0"/>
              </a:rPr>
              <a:t> Margin</a:t>
            </a:r>
            <a:r>
              <a:rPr lang="es-DO" sz="1200" dirty="0">
                <a:solidFill>
                  <a:srgbClr val="0000FF"/>
                </a:solidFill>
                <a:latin typeface="Consolas" panose="020B0609020204030204" pitchFamily="49" charset="0"/>
              </a:rPr>
              <a:t>="10"</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a:t>
            </a:r>
            <a:r>
              <a:rPr lang="en-US" sz="1100" dirty="0">
                <a:solidFill>
                  <a:srgbClr val="FF0000"/>
                </a:solidFill>
                <a:latin typeface="Cascadia Mono" panose="020B0609020000020004" pitchFamily="49" charset="0"/>
              </a:rPr>
              <a:t>BorderColor</a:t>
            </a:r>
            <a:r>
              <a:rPr lang="en-US" sz="1100" dirty="0">
                <a:solidFill>
                  <a:srgbClr val="0000FF"/>
                </a:solidFill>
                <a:latin typeface="Cascadia Mono" panose="020B0609020000020004" pitchFamily="49" charset="0"/>
              </a:rPr>
              <a:t>="#00a8ff”</a:t>
            </a: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CornerRadius</a:t>
            </a:r>
            <a:r>
              <a:rPr lang="es-DO" sz="1200" dirty="0">
                <a:solidFill>
                  <a:srgbClr val="0000FF"/>
                </a:solidFill>
                <a:latin typeface="Consolas" panose="020B0609020204030204" pitchFamily="49" charset="0"/>
              </a:rPr>
              <a:t>="200"</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HeightRequest</a:t>
            </a:r>
            <a:r>
              <a:rPr lang="es-DO" sz="1200" dirty="0">
                <a:solidFill>
                  <a:srgbClr val="0000FF"/>
                </a:solidFill>
                <a:latin typeface="Consolas" panose="020B0609020204030204" pitchFamily="49" charset="0"/>
              </a:rPr>
              <a:t>="300"</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WidthRequest</a:t>
            </a:r>
            <a:r>
              <a:rPr lang="es-DO" sz="1200" dirty="0">
                <a:solidFill>
                  <a:srgbClr val="0000FF"/>
                </a:solidFill>
                <a:latin typeface="Consolas" panose="020B0609020204030204" pitchFamily="49" charset="0"/>
              </a:rPr>
              <a:t>="300"</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IsClippedToBounds</a:t>
            </a:r>
            <a:r>
              <a:rPr lang="es-DO" sz="1200" dirty="0">
                <a:solidFill>
                  <a:srgbClr val="0000FF"/>
                </a:solidFill>
                <a:latin typeface="Consolas" panose="020B0609020204030204" pitchFamily="49" charset="0"/>
              </a:rPr>
              <a:t>="True"</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HorizontalOptions</a:t>
            </a:r>
            <a:r>
              <a:rPr lang="es-DO" sz="1200" dirty="0">
                <a:solidFill>
                  <a:srgbClr val="0000FF"/>
                </a:solidFill>
                <a:latin typeface="Consolas" panose="020B0609020204030204" pitchFamily="49" charset="0"/>
              </a:rPr>
              <a:t>="Center"</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VerticalOptions</a:t>
            </a:r>
            <a:r>
              <a:rPr lang="es-DO" sz="1200" dirty="0">
                <a:solidFill>
                  <a:srgbClr val="0000FF"/>
                </a:solidFill>
                <a:latin typeface="Consolas" panose="020B0609020204030204" pitchFamily="49" charset="0"/>
              </a:rPr>
              <a:t>="Center"&gt;</a:t>
            </a:r>
            <a:endParaRPr lang="es-DO"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&lt;</a:t>
            </a:r>
            <a:r>
              <a:rPr lang="fr-FR" sz="1200" dirty="0">
                <a:solidFill>
                  <a:srgbClr val="A31515"/>
                </a:solidFill>
                <a:latin typeface="Consolas" panose="020B0609020204030204" pitchFamily="49" charset="0"/>
              </a:rPr>
              <a:t>Image</a:t>
            </a:r>
            <a:r>
              <a:rPr lang="fr-FR" sz="1200" dirty="0">
                <a:solidFill>
                  <a:srgbClr val="FF0000"/>
                </a:solidFill>
                <a:latin typeface="Consolas" panose="020B0609020204030204" pitchFamily="49" charset="0"/>
              </a:rPr>
              <a:t> Source</a:t>
            </a:r>
            <a:r>
              <a:rPr lang="fr-FR" sz="1200" dirty="0">
                <a:solidFill>
                  <a:srgbClr val="0000FF"/>
                </a:solidFill>
                <a:latin typeface="Consolas" panose="020B0609020204030204" pitchFamily="49" charset="0"/>
              </a:rPr>
              <a:t>="https://sm.ign.com/t/ign_latam/screenshot/default/kimetsun_mbms.1280.jpg"</a:t>
            </a:r>
            <a:endParaRPr lang="fr-FR"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BackgroundColor</a:t>
            </a:r>
            <a:r>
              <a:rPr lang="es-DO" sz="1200" dirty="0">
                <a:solidFill>
                  <a:srgbClr val="0000FF"/>
                </a:solidFill>
                <a:latin typeface="Consolas" panose="020B0609020204030204" pitchFamily="49" charset="0"/>
              </a:rPr>
              <a:t>="#ffffff"</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Aspect</a:t>
            </a:r>
            <a:r>
              <a:rPr lang="es-DO" sz="1200" dirty="0">
                <a:solidFill>
                  <a:srgbClr val="0000FF"/>
                </a:solidFill>
                <a:latin typeface="Consolas" panose="020B0609020204030204" pitchFamily="49" charset="0"/>
              </a:rPr>
              <a:t>="AspectFill"</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Margin</a:t>
            </a:r>
            <a:r>
              <a:rPr lang="es-DO" sz="1200" dirty="0">
                <a:solidFill>
                  <a:srgbClr val="0000FF"/>
                </a:solidFill>
                <a:latin typeface="Consolas" panose="020B0609020204030204" pitchFamily="49" charset="0"/>
              </a:rPr>
              <a:t>="-20"</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HeightRequest</a:t>
            </a:r>
            <a:r>
              <a:rPr lang="es-DO" sz="1200" dirty="0">
                <a:solidFill>
                  <a:srgbClr val="0000FF"/>
                </a:solidFill>
                <a:latin typeface="Consolas" panose="020B0609020204030204" pitchFamily="49" charset="0"/>
              </a:rPr>
              <a:t>="200"</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FF0000"/>
                </a:solidFill>
                <a:latin typeface="Consolas" panose="020B0609020204030204" pitchFamily="49" charset="0"/>
              </a:rPr>
              <a:t> WidthRequest</a:t>
            </a:r>
            <a:r>
              <a:rPr lang="es-DO" sz="1200" dirty="0">
                <a:solidFill>
                  <a:srgbClr val="0000FF"/>
                </a:solidFill>
                <a:latin typeface="Consolas" panose="020B0609020204030204" pitchFamily="49" charset="0"/>
              </a:rPr>
              <a:t>="200" /&gt;</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 &lt;/</a:t>
            </a:r>
            <a:r>
              <a:rPr lang="es-DO" sz="1200" dirty="0">
                <a:solidFill>
                  <a:srgbClr val="A31515"/>
                </a:solidFill>
                <a:latin typeface="Consolas" panose="020B0609020204030204" pitchFamily="49" charset="0"/>
              </a:rPr>
              <a:t>Frame</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p:txBody>
      </p:sp>
      <p:sp>
        <p:nvSpPr>
          <p:cNvPr id="5" name="CuadroTexto 4">
            <a:extLst>
              <a:ext uri="{FF2B5EF4-FFF2-40B4-BE49-F238E27FC236}">
                <a16:creationId xmlns:a16="http://schemas.microsoft.com/office/drawing/2014/main" id="{975BF276-929D-E6AA-EA4F-66164DDAABAD}"/>
              </a:ext>
            </a:extLst>
          </p:cNvPr>
          <p:cNvSpPr txBox="1"/>
          <p:nvPr/>
        </p:nvSpPr>
        <p:spPr>
          <a:xfrm>
            <a:off x="323273" y="277200"/>
            <a:ext cx="6096000" cy="461665"/>
          </a:xfrm>
          <a:prstGeom prst="rect">
            <a:avLst/>
          </a:prstGeom>
          <a:noFill/>
        </p:spPr>
        <p:txBody>
          <a:bodyPr wrap="square">
            <a:spAutoFit/>
          </a:bodyPr>
          <a:lstStyle/>
          <a:p>
            <a:pPr algn="l"/>
            <a:r>
              <a:rPr lang="es-DO" sz="2400" b="1" i="0" dirty="0">
                <a:solidFill>
                  <a:srgbClr val="002060"/>
                </a:solidFill>
                <a:effectLst/>
                <a:latin typeface="input-sans-condensed"/>
              </a:rPr>
              <a:t>Imágenes circulares con marco</a:t>
            </a:r>
          </a:p>
        </p:txBody>
      </p:sp>
      <p:sp>
        <p:nvSpPr>
          <p:cNvPr id="9" name="CuadroTexto 8">
            <a:extLst>
              <a:ext uri="{FF2B5EF4-FFF2-40B4-BE49-F238E27FC236}">
                <a16:creationId xmlns:a16="http://schemas.microsoft.com/office/drawing/2014/main" id="{8DACAF62-DB4A-E379-F034-28F99CBF060F}"/>
              </a:ext>
            </a:extLst>
          </p:cNvPr>
          <p:cNvSpPr txBox="1"/>
          <p:nvPr/>
        </p:nvSpPr>
        <p:spPr>
          <a:xfrm>
            <a:off x="323273" y="1303900"/>
            <a:ext cx="8081818" cy="1015663"/>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DO" altLang="es-DO" sz="2000" b="0" i="0" u="none" strike="noStrike" cap="none" normalizeH="0" baseline="0" dirty="0">
                <a:ln>
                  <a:noFill/>
                </a:ln>
                <a:solidFill>
                  <a:schemeClr val="tx1"/>
                </a:solidFill>
                <a:effectLst/>
                <a:latin typeface="filson-soft"/>
              </a:rPr>
              <a:t>Una de mis características favoritas de Frame es que, si configura el ancho y el alto, puede crear una imagen circular configurando la </a:t>
            </a:r>
            <a:r>
              <a:rPr kumimoji="0" lang="es-DO" altLang="es-DO" sz="2000" b="1" i="0" u="none" strike="noStrike" cap="none" normalizeH="0" baseline="0" dirty="0">
                <a:ln>
                  <a:noFill/>
                </a:ln>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CornerRadius</a:t>
            </a:r>
            <a:r>
              <a:rPr kumimoji="0" lang="es-DO" altLang="es-DO" sz="2000" b="0" i="0" u="none" strike="noStrike" cap="none" normalizeH="0" baseline="0" dirty="0">
                <a:ln>
                  <a:noFill/>
                </a:ln>
                <a:solidFill>
                  <a:srgbClr val="444444"/>
                </a:solidFill>
                <a:effectLst/>
                <a:latin typeface="Courier New" panose="02070309020205020404" pitchFamily="49" charset="0"/>
                <a:cs typeface="Courier New" panose="02070309020205020404" pitchFamily="49" charset="0"/>
              </a:rPr>
              <a:t> </a:t>
            </a:r>
            <a:r>
              <a:rPr kumimoji="0" lang="es-DO" altLang="es-DO" sz="2000" b="0" i="0" u="none" strike="noStrike" cap="none" normalizeH="0" baseline="0" dirty="0">
                <a:ln>
                  <a:noFill/>
                </a:ln>
                <a:solidFill>
                  <a:schemeClr val="tx1"/>
                </a:solidFill>
                <a:effectLst/>
                <a:latin typeface="filson-soft"/>
              </a:rPr>
              <a:t>mitad del ancho/alto:</a:t>
            </a:r>
            <a:r>
              <a:rPr kumimoji="0" lang="es-DO" altLang="es-DO" sz="1600" b="0" i="0" u="none" strike="noStrike" cap="none" normalizeH="0" baseline="0" dirty="0">
                <a:ln>
                  <a:noFill/>
                </a:ln>
                <a:solidFill>
                  <a:schemeClr val="tx1"/>
                </a:solidFill>
                <a:effectLst/>
              </a:rPr>
              <a:t> </a:t>
            </a:r>
            <a:endParaRPr kumimoji="0" lang="es-DO" altLang="es-DO" sz="2800" b="0" i="0" u="none" strike="noStrike" cap="none" normalizeH="0" baseline="0" dirty="0">
              <a:ln>
                <a:noFill/>
              </a:ln>
              <a:solidFill>
                <a:schemeClr val="tx1"/>
              </a:solidFill>
              <a:effectLst/>
              <a:latin typeface="Arial" panose="020B0604020202020204" pitchFamily="34" charset="0"/>
            </a:endParaRPr>
          </a:p>
        </p:txBody>
      </p:sp>
      <p:pic>
        <p:nvPicPr>
          <p:cNvPr id="1029" name="Picture 5">
            <a:extLst>
              <a:ext uri="{FF2B5EF4-FFF2-40B4-BE49-F238E27FC236}">
                <a16:creationId xmlns:a16="http://schemas.microsoft.com/office/drawing/2014/main" id="{6FE412EF-E3BD-8EE3-9DA6-3319683BA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9109" y="459909"/>
            <a:ext cx="3105727" cy="31057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6C698D-CD48-41EE-A638-174BCC810338}"/>
              </a:ext>
            </a:extLst>
          </p:cNvPr>
          <p:cNvSpPr txBox="1"/>
          <p:nvPr/>
        </p:nvSpPr>
        <p:spPr>
          <a:xfrm>
            <a:off x="8611280" y="138700"/>
            <a:ext cx="3105726" cy="369332"/>
          </a:xfrm>
          <a:prstGeom prst="rect">
            <a:avLst/>
          </a:prstGeom>
          <a:noFill/>
        </p:spPr>
        <p:txBody>
          <a:bodyPr wrap="square" rtlCol="0">
            <a:spAutoFit/>
          </a:bodyPr>
          <a:lstStyle/>
          <a:p>
            <a:pPr algn="ctr"/>
            <a:r>
              <a:rPr lang="en-GB" dirty="0"/>
              <a:t>Imagen orinal sin cambios</a:t>
            </a:r>
            <a:endParaRPr lang="en-US" dirty="0"/>
          </a:p>
        </p:txBody>
      </p:sp>
      <p:sp>
        <p:nvSpPr>
          <p:cNvPr id="8" name="TextBox 7">
            <a:extLst>
              <a:ext uri="{FF2B5EF4-FFF2-40B4-BE49-F238E27FC236}">
                <a16:creationId xmlns:a16="http://schemas.microsoft.com/office/drawing/2014/main" id="{6579DBAA-6078-41B0-B6EC-309D59F2A2C0}"/>
              </a:ext>
            </a:extLst>
          </p:cNvPr>
          <p:cNvSpPr txBox="1"/>
          <p:nvPr/>
        </p:nvSpPr>
        <p:spPr>
          <a:xfrm>
            <a:off x="8405091" y="6349968"/>
            <a:ext cx="3876146" cy="369332"/>
          </a:xfrm>
          <a:prstGeom prst="rect">
            <a:avLst/>
          </a:prstGeom>
          <a:noFill/>
        </p:spPr>
        <p:txBody>
          <a:bodyPr wrap="square" rtlCol="0">
            <a:spAutoFit/>
          </a:bodyPr>
          <a:lstStyle/>
          <a:p>
            <a:pPr algn="ctr"/>
            <a:r>
              <a:rPr lang="en-GB" dirty="0"/>
              <a:t>Imagen converitda o con mascara</a:t>
            </a:r>
            <a:endParaRPr lang="en-US" dirty="0"/>
          </a:p>
        </p:txBody>
      </p:sp>
      <p:pic>
        <p:nvPicPr>
          <p:cNvPr id="6" name="Picture 5">
            <a:extLst>
              <a:ext uri="{FF2B5EF4-FFF2-40B4-BE49-F238E27FC236}">
                <a16:creationId xmlns:a16="http://schemas.microsoft.com/office/drawing/2014/main" id="{1B39F165-B9A5-4891-9821-0CCCDE583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5534" y="3726240"/>
            <a:ext cx="2381472" cy="2463123"/>
          </a:xfrm>
          <a:prstGeom prst="rect">
            <a:avLst/>
          </a:prstGeom>
        </p:spPr>
      </p:pic>
      <p:cxnSp>
        <p:nvCxnSpPr>
          <p:cNvPr id="10" name="Straight Arrow Connector 9">
            <a:extLst>
              <a:ext uri="{FF2B5EF4-FFF2-40B4-BE49-F238E27FC236}">
                <a16:creationId xmlns:a16="http://schemas.microsoft.com/office/drawing/2014/main" id="{4E977AE6-D98F-4833-9B40-524E2F5AF344}"/>
              </a:ext>
            </a:extLst>
          </p:cNvPr>
          <p:cNvCxnSpPr/>
          <p:nvPr/>
        </p:nvCxnSpPr>
        <p:spPr>
          <a:xfrm flipH="1" flipV="1">
            <a:off x="2976282" y="3281082"/>
            <a:ext cx="6642847" cy="950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6298217-897C-48B9-980D-E0AEB76B41C0}"/>
              </a:ext>
            </a:extLst>
          </p:cNvPr>
          <p:cNvCxnSpPr/>
          <p:nvPr/>
        </p:nvCxnSpPr>
        <p:spPr>
          <a:xfrm flipH="1" flipV="1">
            <a:off x="8611280" y="4661647"/>
            <a:ext cx="1007849" cy="5468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3572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5E73498-9E04-449D-9BEB-F323ACA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65812"/>
            <a:ext cx="12192000" cy="338931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23C71E4-B282-4400-8FB0-55B02BB89047}"/>
              </a:ext>
            </a:extLst>
          </p:cNvPr>
          <p:cNvSpPr txBox="1"/>
          <p:nvPr/>
        </p:nvSpPr>
        <p:spPr>
          <a:xfrm>
            <a:off x="213173" y="1130530"/>
            <a:ext cx="11624151" cy="830997"/>
          </a:xfrm>
          <a:prstGeom prst="rect">
            <a:avLst/>
          </a:prstGeom>
          <a:noFill/>
        </p:spPr>
        <p:txBody>
          <a:bodyPr wrap="square">
            <a:spAutoFit/>
          </a:bodyPr>
          <a:lstStyle/>
          <a:p>
            <a:pPr algn="ctr"/>
            <a:r>
              <a:rPr lang="es-ES" sz="2400" b="1" dirty="0"/>
              <a:t>Son plantillas que representan las distintas pantallas de una aplicación, cada una con su propio contenido y funcionalidad.</a:t>
            </a:r>
            <a:endParaRPr lang="es-DO" sz="2400" b="1" dirty="0"/>
          </a:p>
        </p:txBody>
      </p:sp>
      <p:sp>
        <p:nvSpPr>
          <p:cNvPr id="5" name="CuadroTexto 4">
            <a:extLst>
              <a:ext uri="{FF2B5EF4-FFF2-40B4-BE49-F238E27FC236}">
                <a16:creationId xmlns:a16="http://schemas.microsoft.com/office/drawing/2014/main" id="{F737D746-D604-4429-9062-3B75A9B11F09}"/>
              </a:ext>
            </a:extLst>
          </p:cNvPr>
          <p:cNvSpPr txBox="1"/>
          <p:nvPr/>
        </p:nvSpPr>
        <p:spPr>
          <a:xfrm>
            <a:off x="2261062" y="232756"/>
            <a:ext cx="8936182" cy="646331"/>
          </a:xfrm>
          <a:prstGeom prst="rect">
            <a:avLst/>
          </a:prstGeom>
          <a:noFill/>
        </p:spPr>
        <p:txBody>
          <a:bodyPr wrap="square" rtlCol="0">
            <a:spAutoFit/>
          </a:bodyPr>
          <a:lstStyle/>
          <a:p>
            <a:pPr algn="ctr"/>
            <a:r>
              <a:rPr lang="es-ES" sz="3600" b="1" dirty="0"/>
              <a:t>Las Paginas en </a:t>
            </a:r>
            <a:r>
              <a:rPr lang="es-ES" sz="3600" b="1" dirty="0">
                <a:solidFill>
                  <a:srgbClr val="00B0F0"/>
                </a:solidFill>
              </a:rPr>
              <a:t>Xamarin</a:t>
            </a:r>
            <a:r>
              <a:rPr lang="es-ES" sz="3600" b="1" dirty="0"/>
              <a:t> y </a:t>
            </a:r>
            <a:r>
              <a:rPr lang="es-ES" sz="3600" b="1" dirty="0">
                <a:solidFill>
                  <a:srgbClr val="CC00FF"/>
                </a:solidFill>
              </a:rPr>
              <a:t>Maui </a:t>
            </a:r>
            <a:endParaRPr lang="es-DO" sz="3600" b="1" dirty="0">
              <a:solidFill>
                <a:srgbClr val="CC00FF"/>
              </a:solidFill>
            </a:endParaRPr>
          </a:p>
        </p:txBody>
      </p:sp>
    </p:spTree>
    <p:extLst>
      <p:ext uri="{BB962C8B-B14F-4D97-AF65-F5344CB8AC3E}">
        <p14:creationId xmlns:p14="http://schemas.microsoft.com/office/powerpoint/2010/main" val="2090850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7EE3652-9878-8D15-CBB3-63EA114383D1}"/>
              </a:ext>
            </a:extLst>
          </p:cNvPr>
          <p:cNvSpPr txBox="1"/>
          <p:nvPr/>
        </p:nvSpPr>
        <p:spPr>
          <a:xfrm>
            <a:off x="314037" y="291099"/>
            <a:ext cx="8829963" cy="584775"/>
          </a:xfrm>
          <a:prstGeom prst="rect">
            <a:avLst/>
          </a:prstGeom>
          <a:noFill/>
        </p:spPr>
        <p:txBody>
          <a:bodyPr wrap="square">
            <a:spAutoFit/>
          </a:bodyPr>
          <a:lstStyle/>
          <a:p>
            <a:pPr algn="l" fontAlgn="ctr"/>
            <a:r>
              <a:rPr lang="es-ES" sz="3200" b="1" i="0" dirty="0">
                <a:effectLst>
                  <a:outerShdw blurRad="38100" dist="38100" dir="2700000" algn="tl">
                    <a:srgbClr val="000000">
                      <a:alpha val="43137"/>
                    </a:srgbClr>
                  </a:outerShdw>
                </a:effectLst>
                <a:latin typeface="Roboto" panose="02000000000000000000" pitchFamily="2" charset="0"/>
              </a:rPr>
              <a:t>Agregar imágenes circulares a su aplicación</a:t>
            </a:r>
            <a:endParaRPr lang="es-DO" sz="3200" b="1" dirty="0">
              <a:effectLst>
                <a:outerShdw blurRad="38100" dist="38100" dir="2700000" algn="tl">
                  <a:srgbClr val="000000">
                    <a:alpha val="43137"/>
                  </a:srgbClr>
                </a:outerShdw>
              </a:effectLst>
            </a:endParaRPr>
          </a:p>
        </p:txBody>
      </p:sp>
      <p:sp>
        <p:nvSpPr>
          <p:cNvPr id="5" name="CuadroTexto 4">
            <a:extLst>
              <a:ext uri="{FF2B5EF4-FFF2-40B4-BE49-F238E27FC236}">
                <a16:creationId xmlns:a16="http://schemas.microsoft.com/office/drawing/2014/main" id="{8B9C5364-5113-461A-F350-C93B51BA7D26}"/>
              </a:ext>
            </a:extLst>
          </p:cNvPr>
          <p:cNvSpPr txBox="1"/>
          <p:nvPr/>
        </p:nvSpPr>
        <p:spPr>
          <a:xfrm>
            <a:off x="314036" y="875874"/>
            <a:ext cx="7416800" cy="1815882"/>
          </a:xfrm>
          <a:prstGeom prst="rect">
            <a:avLst/>
          </a:prstGeom>
          <a:noFill/>
        </p:spPr>
        <p:txBody>
          <a:bodyPr wrap="square">
            <a:spAutoFit/>
          </a:bodyPr>
          <a:lstStyle/>
          <a:p>
            <a:pPr algn="just"/>
            <a:r>
              <a:rPr lang="es-ES" sz="1600" b="0" i="0" dirty="0">
                <a:solidFill>
                  <a:srgbClr val="212121"/>
                </a:solidFill>
                <a:effectLst/>
                <a:latin typeface="open sans" panose="020B0606030504020204" pitchFamily="34" charset="0"/>
              </a:rPr>
              <a:t>De forma predeterminada, en Xamarin.Forms, no puede mostrar imágenes redondeadas, necesitamos un complemento para eso. Entonces, primero, agreguemos el complemento a través de NuGet. Haga clic derecho en cada proyecto para </a:t>
            </a:r>
            <a:r>
              <a:rPr lang="es-ES" sz="1600" b="1" i="0" dirty="0">
                <a:solidFill>
                  <a:srgbClr val="212121"/>
                </a:solidFill>
                <a:effectLst/>
                <a:latin typeface="open sans" panose="020B0606030504020204" pitchFamily="34" charset="0"/>
              </a:rPr>
              <a:t>administrar paquetes NuGet</a:t>
            </a:r>
            <a:r>
              <a:rPr lang="es-ES" sz="1600" b="0" i="0" dirty="0">
                <a:solidFill>
                  <a:srgbClr val="212121"/>
                </a:solidFill>
                <a:effectLst/>
                <a:latin typeface="open sans" panose="020B0606030504020204" pitchFamily="34" charset="0"/>
              </a:rPr>
              <a:t>. Puede usar esta URL "</a:t>
            </a:r>
            <a:r>
              <a:rPr lang="es-ES" sz="1600" b="1" i="0" dirty="0">
                <a:solidFill>
                  <a:srgbClr val="212121"/>
                </a:solidFill>
                <a:effectLst/>
                <a:latin typeface="open sans" panose="020B0606030504020204" pitchFamily="34" charset="0"/>
              </a:rPr>
              <a:t>Xam.Plugins.Forms.ImageCircle</a:t>
            </a:r>
            <a:r>
              <a:rPr lang="es-ES" sz="1600" b="0" i="0" dirty="0">
                <a:solidFill>
                  <a:srgbClr val="212121"/>
                </a:solidFill>
                <a:effectLst/>
                <a:latin typeface="open sans" panose="020B0606030504020204" pitchFamily="34" charset="0"/>
              </a:rPr>
              <a:t>" para agregar el complemento de círculo de imagen. No olvide agregar esto en cada proyecto para obtener resultados multiplataforma. Siga estos pasos para agregar el paquete NuGet.</a:t>
            </a:r>
            <a:endParaRPr lang="es-DO" sz="1600" dirty="0"/>
          </a:p>
        </p:txBody>
      </p:sp>
      <p:sp>
        <p:nvSpPr>
          <p:cNvPr id="7" name="CuadroTexto 6">
            <a:extLst>
              <a:ext uri="{FF2B5EF4-FFF2-40B4-BE49-F238E27FC236}">
                <a16:creationId xmlns:a16="http://schemas.microsoft.com/office/drawing/2014/main" id="{5FEE5CD9-5A9A-F582-7074-B9B0753517E7}"/>
              </a:ext>
            </a:extLst>
          </p:cNvPr>
          <p:cNvSpPr txBox="1"/>
          <p:nvPr/>
        </p:nvSpPr>
        <p:spPr>
          <a:xfrm>
            <a:off x="314036" y="3299423"/>
            <a:ext cx="11480799" cy="2800767"/>
          </a:xfrm>
          <a:prstGeom prst="rect">
            <a:avLst/>
          </a:prstGeom>
          <a:noFill/>
        </p:spPr>
        <p:txBody>
          <a:bodyPr wrap="square">
            <a:spAutoFit/>
          </a:bodyPr>
          <a:lstStyle/>
          <a:p>
            <a:pPr algn="just"/>
            <a:r>
              <a:rPr lang="es-DO" sz="1100" dirty="0">
                <a:solidFill>
                  <a:srgbClr val="0000FF"/>
                </a:solidFill>
                <a:latin typeface="Consolas" panose="020B0609020204030204" pitchFamily="49" charset="0"/>
              </a:rPr>
              <a:t>&lt;?xml version="1.0" encoding="utf-8" ?&gt;</a:t>
            </a:r>
            <a:endParaRPr lang="es-DO" sz="1100" dirty="0">
              <a:solidFill>
                <a:srgbClr val="000000"/>
              </a:solidFill>
              <a:latin typeface="Consolas" panose="020B0609020204030204" pitchFamily="49" charset="0"/>
            </a:endParaRPr>
          </a:p>
          <a:p>
            <a:pPr algn="just"/>
            <a:r>
              <a:rPr lang="fr-FR" sz="1100" dirty="0">
                <a:solidFill>
                  <a:srgbClr val="0000FF"/>
                </a:solidFill>
                <a:latin typeface="Consolas" panose="020B0609020204030204" pitchFamily="49" charset="0"/>
              </a:rPr>
              <a:t>&lt;</a:t>
            </a:r>
            <a:r>
              <a:rPr lang="fr-FR" sz="1100" dirty="0">
                <a:solidFill>
                  <a:srgbClr val="A31515"/>
                </a:solidFill>
                <a:latin typeface="Consolas" panose="020B0609020204030204" pitchFamily="49" charset="0"/>
              </a:rPr>
              <a:t>ContentPage</a:t>
            </a:r>
            <a:r>
              <a:rPr lang="fr-FR" sz="1100" dirty="0">
                <a:solidFill>
                  <a:srgbClr val="FF0000"/>
                </a:solidFill>
                <a:latin typeface="Consolas" panose="020B0609020204030204" pitchFamily="49" charset="0"/>
              </a:rPr>
              <a:t> xmlns</a:t>
            </a:r>
            <a:r>
              <a:rPr lang="fr-FR" sz="1100" dirty="0">
                <a:solidFill>
                  <a:srgbClr val="0000FF"/>
                </a:solidFill>
                <a:latin typeface="Consolas" panose="020B0609020204030204" pitchFamily="49" charset="0"/>
              </a:rPr>
              <a:t>="http://xamarin.com/schemas/2014/forms"</a:t>
            </a:r>
            <a:endParaRPr lang="fr-FR" sz="1100" dirty="0">
              <a:solidFill>
                <a:srgbClr val="000000"/>
              </a:solidFill>
              <a:latin typeface="Consolas" panose="020B0609020204030204" pitchFamily="49" charset="0"/>
            </a:endParaRPr>
          </a:p>
          <a:p>
            <a:pPr algn="just"/>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xmlns</a:t>
            </a:r>
            <a:r>
              <a:rPr lang="es-DO" sz="1100" dirty="0">
                <a:solidFill>
                  <a:srgbClr val="0000FF"/>
                </a:solidFill>
                <a:latin typeface="Consolas" panose="020B0609020204030204" pitchFamily="49" charset="0"/>
              </a:rPr>
              <a:t>:</a:t>
            </a:r>
            <a:r>
              <a:rPr lang="es-DO" sz="1100" dirty="0">
                <a:solidFill>
                  <a:srgbClr val="FF0000"/>
                </a:solidFill>
                <a:latin typeface="Consolas" panose="020B0609020204030204" pitchFamily="49" charset="0"/>
              </a:rPr>
              <a:t>x</a:t>
            </a:r>
            <a:r>
              <a:rPr lang="es-DO" sz="1100" dirty="0">
                <a:solidFill>
                  <a:srgbClr val="0000FF"/>
                </a:solidFill>
                <a:latin typeface="Consolas" panose="020B0609020204030204" pitchFamily="49" charset="0"/>
              </a:rPr>
              <a:t>="http://schemas.microsoft.com/winfx/2009/xaml"</a:t>
            </a:r>
            <a:endParaRPr lang="es-DO" sz="1100" dirty="0">
              <a:solidFill>
                <a:srgbClr val="000000"/>
              </a:solidFill>
              <a:latin typeface="Consolas" panose="020B0609020204030204" pitchFamily="49" charset="0"/>
            </a:endParaRPr>
          </a:p>
          <a:p>
            <a:pPr algn="just"/>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a:t>
            </a:r>
            <a:r>
              <a:rPr lang="es-DO" sz="1100" dirty="0">
                <a:solidFill>
                  <a:srgbClr val="FF0000"/>
                </a:solidFill>
                <a:highlight>
                  <a:srgbClr val="FFFF00"/>
                </a:highlight>
                <a:latin typeface="Consolas" panose="020B0609020204030204" pitchFamily="49" charset="0"/>
              </a:rPr>
              <a:t>xmlns</a:t>
            </a:r>
            <a:r>
              <a:rPr lang="es-DO" sz="1100" dirty="0">
                <a:solidFill>
                  <a:srgbClr val="0000FF"/>
                </a:solidFill>
                <a:highlight>
                  <a:srgbClr val="FFFF00"/>
                </a:highlight>
                <a:latin typeface="Consolas" panose="020B0609020204030204" pitchFamily="49" charset="0"/>
              </a:rPr>
              <a:t>:</a:t>
            </a:r>
            <a:r>
              <a:rPr lang="es-DO" sz="1100" dirty="0">
                <a:solidFill>
                  <a:srgbClr val="FF0000"/>
                </a:solidFill>
                <a:highlight>
                  <a:srgbClr val="FFFF00"/>
                </a:highlight>
                <a:latin typeface="Consolas" panose="020B0609020204030204" pitchFamily="49" charset="0"/>
              </a:rPr>
              <a:t>controls</a:t>
            </a:r>
            <a:r>
              <a:rPr lang="es-DO" sz="1100" dirty="0">
                <a:solidFill>
                  <a:srgbClr val="0000FF"/>
                </a:solidFill>
                <a:highlight>
                  <a:srgbClr val="FFFF00"/>
                </a:highlight>
                <a:latin typeface="Consolas" panose="020B0609020204030204" pitchFamily="49" charset="0"/>
              </a:rPr>
              <a:t>="clr-namespace:ImageCircle.Forms.Plugin.Abstractions;assembly=ImageCircle.Forms.Plugin"</a:t>
            </a:r>
            <a:endParaRPr lang="es-DO" sz="1100" dirty="0">
              <a:solidFill>
                <a:srgbClr val="000000"/>
              </a:solidFill>
              <a:highlight>
                <a:srgbClr val="FFFF00"/>
              </a:highlight>
              <a:latin typeface="Consolas" panose="020B0609020204030204" pitchFamily="49" charset="0"/>
            </a:endParaRPr>
          </a:p>
          <a:p>
            <a:pPr algn="just"/>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 x</a:t>
            </a:r>
            <a:r>
              <a:rPr lang="es-DO" sz="1100" dirty="0">
                <a:solidFill>
                  <a:srgbClr val="0000FF"/>
                </a:solidFill>
                <a:latin typeface="Consolas" panose="020B0609020204030204" pitchFamily="49" charset="0"/>
              </a:rPr>
              <a:t>:</a:t>
            </a:r>
            <a:r>
              <a:rPr lang="es-DO" sz="1100" dirty="0">
                <a:solidFill>
                  <a:srgbClr val="FF0000"/>
                </a:solidFill>
                <a:latin typeface="Consolas" panose="020B0609020204030204" pitchFamily="49" charset="0"/>
              </a:rPr>
              <a:t>Class</a:t>
            </a:r>
            <a:r>
              <a:rPr lang="es-DO" sz="1100" dirty="0">
                <a:solidFill>
                  <a:srgbClr val="0000FF"/>
                </a:solidFill>
                <a:latin typeface="Consolas" panose="020B0609020204030204" pitchFamily="49" charset="0"/>
              </a:rPr>
              <a:t>="DemonSlayer.MainPage"&gt;</a:t>
            </a:r>
            <a:endParaRPr lang="es-DO" sz="1100" dirty="0">
              <a:solidFill>
                <a:srgbClr val="000000"/>
              </a:solidFill>
              <a:latin typeface="Consolas" panose="020B0609020204030204" pitchFamily="49" charset="0"/>
            </a:endParaRPr>
          </a:p>
          <a:p>
            <a:pPr algn="just"/>
            <a:endParaRPr lang="es-DO" sz="1100" dirty="0">
              <a:solidFill>
                <a:srgbClr val="000000"/>
              </a:solidFill>
              <a:latin typeface="Consolas" panose="020B0609020204030204" pitchFamily="49" charset="0"/>
            </a:endParaRPr>
          </a:p>
          <a:p>
            <a:pPr algn="just"/>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&lt;</a:t>
            </a:r>
            <a:r>
              <a:rPr lang="es-DO" sz="1100" dirty="0">
                <a:solidFill>
                  <a:srgbClr val="A31515"/>
                </a:solidFill>
                <a:latin typeface="Consolas" panose="020B0609020204030204" pitchFamily="49" charset="0"/>
              </a:rPr>
              <a:t>StackLayout</a:t>
            </a:r>
            <a:r>
              <a:rPr lang="es-DO" sz="1100" dirty="0">
                <a:solidFill>
                  <a:srgbClr val="0000FF"/>
                </a:solidFill>
                <a:latin typeface="Consolas" panose="020B0609020204030204" pitchFamily="49" charset="0"/>
              </a:rPr>
              <a:t>&gt;</a:t>
            </a:r>
            <a:endParaRPr lang="es-DO" sz="1100" dirty="0">
              <a:solidFill>
                <a:srgbClr val="000000"/>
              </a:solidFill>
              <a:latin typeface="Consolas" panose="020B0609020204030204" pitchFamily="49" charset="0"/>
            </a:endParaRPr>
          </a:p>
          <a:p>
            <a:pPr algn="just"/>
            <a:endParaRPr lang="es-DO" sz="1100" dirty="0">
              <a:solidFill>
                <a:srgbClr val="000000"/>
              </a:solidFill>
              <a:latin typeface="Consolas" panose="020B0609020204030204" pitchFamily="49" charset="0"/>
            </a:endParaRPr>
          </a:p>
          <a:p>
            <a:pPr algn="just"/>
            <a:r>
              <a:rPr lang="fr-FR" sz="1100" dirty="0">
                <a:solidFill>
                  <a:srgbClr val="000000"/>
                </a:solidFill>
                <a:latin typeface="Consolas" panose="020B0609020204030204" pitchFamily="49" charset="0"/>
              </a:rPr>
              <a:t>        </a:t>
            </a:r>
            <a:r>
              <a:rPr lang="fr-FR" sz="1100" dirty="0">
                <a:solidFill>
                  <a:srgbClr val="0000FF"/>
                </a:solidFill>
                <a:highlight>
                  <a:srgbClr val="FFFF00"/>
                </a:highlight>
                <a:latin typeface="Consolas" panose="020B0609020204030204" pitchFamily="49" charset="0"/>
              </a:rPr>
              <a:t>&lt;</a:t>
            </a:r>
            <a:r>
              <a:rPr lang="fr-FR" sz="1100" dirty="0">
                <a:solidFill>
                  <a:srgbClr val="A31515"/>
                </a:solidFill>
                <a:highlight>
                  <a:srgbClr val="FFFF00"/>
                </a:highlight>
                <a:latin typeface="Consolas" panose="020B0609020204030204" pitchFamily="49" charset="0"/>
              </a:rPr>
              <a:t>controls</a:t>
            </a:r>
            <a:r>
              <a:rPr lang="fr-FR" sz="1100" dirty="0">
                <a:solidFill>
                  <a:srgbClr val="0000FF"/>
                </a:solidFill>
                <a:highlight>
                  <a:srgbClr val="FFFF00"/>
                </a:highlight>
                <a:latin typeface="Consolas" panose="020B0609020204030204" pitchFamily="49" charset="0"/>
              </a:rPr>
              <a:t>:</a:t>
            </a:r>
            <a:r>
              <a:rPr lang="fr-FR" sz="1100" dirty="0">
                <a:solidFill>
                  <a:srgbClr val="A31515"/>
                </a:solidFill>
                <a:highlight>
                  <a:srgbClr val="FFFF00"/>
                </a:highlight>
                <a:latin typeface="Consolas" panose="020B0609020204030204" pitchFamily="49" charset="0"/>
              </a:rPr>
              <a:t>CircleImage</a:t>
            </a:r>
            <a:r>
              <a:rPr lang="fr-FR" sz="1100" dirty="0">
                <a:solidFill>
                  <a:srgbClr val="FF0000"/>
                </a:solidFill>
                <a:highlight>
                  <a:srgbClr val="FFFF00"/>
                </a:highlight>
                <a:latin typeface="Consolas" panose="020B0609020204030204" pitchFamily="49" charset="0"/>
              </a:rPr>
              <a:t> Source</a:t>
            </a:r>
            <a:r>
              <a:rPr lang="fr-FR" sz="1100" dirty="0">
                <a:solidFill>
                  <a:srgbClr val="0000FF"/>
                </a:solidFill>
                <a:highlight>
                  <a:srgbClr val="FFFF00"/>
                </a:highlight>
                <a:latin typeface="Consolas" panose="020B0609020204030204" pitchFamily="49" charset="0"/>
              </a:rPr>
              <a:t>="https://i.pinimg.com/originals/3c/c7/7e/3cc77ed52d597794a3b23a3f8c482f6f.jpg"</a:t>
            </a:r>
            <a:endParaRPr lang="fr-FR" sz="1100" dirty="0">
              <a:solidFill>
                <a:srgbClr val="000000"/>
              </a:solidFill>
              <a:highlight>
                <a:srgbClr val="FFFF00"/>
              </a:highlight>
              <a:latin typeface="Consolas" panose="020B0609020204030204" pitchFamily="49" charset="0"/>
            </a:endParaRPr>
          </a:p>
          <a:p>
            <a:pPr algn="just"/>
            <a:r>
              <a:rPr lang="es-DO" sz="1100" dirty="0">
                <a:solidFill>
                  <a:srgbClr val="000000"/>
                </a:solidFill>
                <a:highlight>
                  <a:srgbClr val="FFFF00"/>
                </a:highlight>
                <a:latin typeface="Consolas" panose="020B0609020204030204" pitchFamily="49" charset="0"/>
              </a:rPr>
              <a:t>                             </a:t>
            </a:r>
            <a:r>
              <a:rPr lang="es-DO" sz="1100" dirty="0">
                <a:solidFill>
                  <a:srgbClr val="FF0000"/>
                </a:solidFill>
                <a:highlight>
                  <a:srgbClr val="FFFF00"/>
                </a:highlight>
                <a:latin typeface="Consolas" panose="020B0609020204030204" pitchFamily="49" charset="0"/>
              </a:rPr>
              <a:t> HorizontalOptions</a:t>
            </a:r>
            <a:r>
              <a:rPr lang="es-DO" sz="1100" dirty="0">
                <a:solidFill>
                  <a:srgbClr val="0000FF"/>
                </a:solidFill>
                <a:highlight>
                  <a:srgbClr val="FFFF00"/>
                </a:highlight>
                <a:latin typeface="Consolas" panose="020B0609020204030204" pitchFamily="49" charset="0"/>
              </a:rPr>
              <a:t>="EndAndExpand"</a:t>
            </a:r>
            <a:endParaRPr lang="es-DO" sz="1100" dirty="0">
              <a:solidFill>
                <a:srgbClr val="000000"/>
              </a:solidFill>
              <a:highlight>
                <a:srgbClr val="FFFF00"/>
              </a:highlight>
              <a:latin typeface="Consolas" panose="020B0609020204030204" pitchFamily="49" charset="0"/>
            </a:endParaRPr>
          </a:p>
          <a:p>
            <a:pPr algn="just"/>
            <a:r>
              <a:rPr lang="es-DO" sz="1100" dirty="0">
                <a:solidFill>
                  <a:srgbClr val="000000"/>
                </a:solidFill>
                <a:highlight>
                  <a:srgbClr val="FFFF00"/>
                </a:highlight>
                <a:latin typeface="Consolas" panose="020B0609020204030204" pitchFamily="49" charset="0"/>
              </a:rPr>
              <a:t>                             </a:t>
            </a:r>
            <a:r>
              <a:rPr lang="es-DO" sz="1100" dirty="0">
                <a:solidFill>
                  <a:srgbClr val="FF0000"/>
                </a:solidFill>
                <a:highlight>
                  <a:srgbClr val="FFFF00"/>
                </a:highlight>
                <a:latin typeface="Consolas" panose="020B0609020204030204" pitchFamily="49" charset="0"/>
              </a:rPr>
              <a:t> BorderThickness</a:t>
            </a:r>
            <a:r>
              <a:rPr lang="es-DO" sz="1100" dirty="0">
                <a:solidFill>
                  <a:srgbClr val="0000FF"/>
                </a:solidFill>
                <a:highlight>
                  <a:srgbClr val="FFFF00"/>
                </a:highlight>
                <a:latin typeface="Consolas" panose="020B0609020204030204" pitchFamily="49" charset="0"/>
              </a:rPr>
              <a:t>="10"</a:t>
            </a:r>
            <a:endParaRPr lang="es-DO" sz="1100" dirty="0">
              <a:solidFill>
                <a:srgbClr val="000000"/>
              </a:solidFill>
              <a:highlight>
                <a:srgbClr val="FFFF00"/>
              </a:highlight>
              <a:latin typeface="Consolas" panose="020B0609020204030204" pitchFamily="49" charset="0"/>
            </a:endParaRPr>
          </a:p>
          <a:p>
            <a:pPr algn="just"/>
            <a:r>
              <a:rPr lang="es-DO" sz="1100" dirty="0">
                <a:solidFill>
                  <a:srgbClr val="000000"/>
                </a:solidFill>
                <a:highlight>
                  <a:srgbClr val="FFFF00"/>
                </a:highlight>
                <a:latin typeface="Consolas" panose="020B0609020204030204" pitchFamily="49" charset="0"/>
              </a:rPr>
              <a:t>                             </a:t>
            </a:r>
            <a:r>
              <a:rPr lang="es-DO" sz="1100" dirty="0">
                <a:solidFill>
                  <a:srgbClr val="FF0000"/>
                </a:solidFill>
                <a:highlight>
                  <a:srgbClr val="FFFF00"/>
                </a:highlight>
                <a:latin typeface="Consolas" panose="020B0609020204030204" pitchFamily="49" charset="0"/>
              </a:rPr>
              <a:t> BorderColor</a:t>
            </a:r>
            <a:r>
              <a:rPr lang="es-DO" sz="1100" dirty="0">
                <a:solidFill>
                  <a:srgbClr val="0000FF"/>
                </a:solidFill>
                <a:highlight>
                  <a:srgbClr val="FFFF00"/>
                </a:highlight>
                <a:latin typeface="Consolas" panose="020B0609020204030204" pitchFamily="49" charset="0"/>
              </a:rPr>
              <a:t>="red"</a:t>
            </a:r>
            <a:endParaRPr lang="es-DO" sz="1100" dirty="0">
              <a:solidFill>
                <a:srgbClr val="000000"/>
              </a:solidFill>
              <a:highlight>
                <a:srgbClr val="FFFF00"/>
              </a:highlight>
              <a:latin typeface="Consolas" panose="020B0609020204030204" pitchFamily="49" charset="0"/>
            </a:endParaRPr>
          </a:p>
          <a:p>
            <a:pPr algn="just"/>
            <a:r>
              <a:rPr lang="es-DO" sz="1100" dirty="0">
                <a:solidFill>
                  <a:srgbClr val="000000"/>
                </a:solidFill>
                <a:highlight>
                  <a:srgbClr val="FFFF00"/>
                </a:highlight>
                <a:latin typeface="Consolas" panose="020B0609020204030204" pitchFamily="49" charset="0"/>
              </a:rPr>
              <a:t>                             </a:t>
            </a:r>
            <a:r>
              <a:rPr lang="es-DO" sz="1100" dirty="0">
                <a:solidFill>
                  <a:srgbClr val="FF0000"/>
                </a:solidFill>
                <a:highlight>
                  <a:srgbClr val="FFFF00"/>
                </a:highlight>
                <a:latin typeface="Consolas" panose="020B0609020204030204" pitchFamily="49" charset="0"/>
              </a:rPr>
              <a:t> WidthRequest</a:t>
            </a:r>
            <a:r>
              <a:rPr lang="es-DO" sz="1100" dirty="0">
                <a:solidFill>
                  <a:srgbClr val="0000FF"/>
                </a:solidFill>
                <a:highlight>
                  <a:srgbClr val="FFFF00"/>
                </a:highlight>
                <a:latin typeface="Consolas" panose="020B0609020204030204" pitchFamily="49" charset="0"/>
              </a:rPr>
              <a:t>="550"/&gt;</a:t>
            </a:r>
            <a:endParaRPr lang="es-DO" sz="1100" dirty="0">
              <a:solidFill>
                <a:srgbClr val="000000"/>
              </a:solidFill>
              <a:highlight>
                <a:srgbClr val="FFFF00"/>
              </a:highlight>
              <a:latin typeface="Consolas" panose="020B0609020204030204" pitchFamily="49" charset="0"/>
            </a:endParaRPr>
          </a:p>
          <a:p>
            <a:pPr algn="just"/>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&lt;/</a:t>
            </a:r>
            <a:r>
              <a:rPr lang="es-DO" sz="1100" dirty="0">
                <a:solidFill>
                  <a:srgbClr val="A31515"/>
                </a:solidFill>
                <a:latin typeface="Consolas" panose="020B0609020204030204" pitchFamily="49" charset="0"/>
              </a:rPr>
              <a:t>StackLayout</a:t>
            </a:r>
            <a:r>
              <a:rPr lang="es-DO" sz="1100" dirty="0">
                <a:solidFill>
                  <a:srgbClr val="0000FF"/>
                </a:solidFill>
                <a:latin typeface="Consolas" panose="020B0609020204030204" pitchFamily="49" charset="0"/>
              </a:rPr>
              <a:t>&gt;</a:t>
            </a:r>
            <a:endParaRPr lang="es-DO" sz="1100" dirty="0">
              <a:solidFill>
                <a:srgbClr val="000000"/>
              </a:solidFill>
              <a:latin typeface="Consolas" panose="020B0609020204030204" pitchFamily="49" charset="0"/>
            </a:endParaRPr>
          </a:p>
          <a:p>
            <a:pPr algn="just"/>
            <a:endParaRPr lang="es-DO" sz="1100" dirty="0">
              <a:solidFill>
                <a:srgbClr val="000000"/>
              </a:solidFill>
              <a:latin typeface="Consolas" panose="020B0609020204030204" pitchFamily="49" charset="0"/>
            </a:endParaRPr>
          </a:p>
          <a:p>
            <a:pPr algn="just"/>
            <a:r>
              <a:rPr lang="es-DO" sz="1100" dirty="0">
                <a:solidFill>
                  <a:srgbClr val="0000FF"/>
                </a:solidFill>
                <a:latin typeface="Consolas" panose="020B0609020204030204" pitchFamily="49" charset="0"/>
              </a:rPr>
              <a:t>&lt;/</a:t>
            </a:r>
            <a:r>
              <a:rPr lang="es-DO" sz="1100" dirty="0">
                <a:solidFill>
                  <a:srgbClr val="A31515"/>
                </a:solidFill>
                <a:latin typeface="Consolas" panose="020B0609020204030204" pitchFamily="49" charset="0"/>
              </a:rPr>
              <a:t>ContentPage</a:t>
            </a:r>
            <a:r>
              <a:rPr lang="es-DO" sz="1100" dirty="0">
                <a:solidFill>
                  <a:srgbClr val="0000FF"/>
                </a:solidFill>
                <a:latin typeface="Consolas" panose="020B0609020204030204" pitchFamily="49" charset="0"/>
              </a:rPr>
              <a:t>&gt;</a:t>
            </a:r>
            <a:endParaRPr lang="es-DO" sz="1100" dirty="0">
              <a:solidFill>
                <a:srgbClr val="000000"/>
              </a:solidFill>
              <a:latin typeface="Consolas" panose="020B0609020204030204" pitchFamily="49" charset="0"/>
            </a:endParaRPr>
          </a:p>
        </p:txBody>
      </p:sp>
      <p:pic>
        <p:nvPicPr>
          <p:cNvPr id="8" name="Picture 5">
            <a:extLst>
              <a:ext uri="{FF2B5EF4-FFF2-40B4-BE49-F238E27FC236}">
                <a16:creationId xmlns:a16="http://schemas.microsoft.com/office/drawing/2014/main" id="{70356876-E450-56B9-0AF9-4B46FB663AB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8" r="-298"/>
          <a:stretch/>
        </p:blipFill>
        <p:spPr bwMode="auto">
          <a:xfrm>
            <a:off x="9409544" y="2030577"/>
            <a:ext cx="2537691" cy="2537691"/>
          </a:xfrm>
          <a:prstGeom prst="flowChartConnector">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A01AC1-F468-4130-8829-DBD5AE742B73}"/>
              </a:ext>
            </a:extLst>
          </p:cNvPr>
          <p:cNvSpPr txBox="1"/>
          <p:nvPr/>
        </p:nvSpPr>
        <p:spPr>
          <a:xfrm>
            <a:off x="9499870" y="4872564"/>
            <a:ext cx="2294965" cy="923330"/>
          </a:xfrm>
          <a:prstGeom prst="rect">
            <a:avLst/>
          </a:prstGeom>
          <a:noFill/>
        </p:spPr>
        <p:txBody>
          <a:bodyPr wrap="square" rtlCol="0">
            <a:spAutoFit/>
          </a:bodyPr>
          <a:lstStyle/>
          <a:p>
            <a:pPr algn="ctr"/>
            <a:r>
              <a:rPr lang="en-GB" dirty="0"/>
              <a:t>Imagen circular y con bordes con menos codigo</a:t>
            </a:r>
            <a:endParaRPr lang="en-US" dirty="0"/>
          </a:p>
        </p:txBody>
      </p:sp>
    </p:spTree>
    <p:extLst>
      <p:ext uri="{BB962C8B-B14F-4D97-AF65-F5344CB8AC3E}">
        <p14:creationId xmlns:p14="http://schemas.microsoft.com/office/powerpoint/2010/main" val="1580712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E1ED944-3FD6-A29C-2985-E3A798B9DE5B}"/>
              </a:ext>
            </a:extLst>
          </p:cNvPr>
          <p:cNvSpPr txBox="1"/>
          <p:nvPr/>
        </p:nvSpPr>
        <p:spPr>
          <a:xfrm>
            <a:off x="335663" y="4349004"/>
            <a:ext cx="10591012" cy="307777"/>
          </a:xfrm>
          <a:prstGeom prst="rect">
            <a:avLst/>
          </a:prstGeom>
          <a:noFill/>
        </p:spPr>
        <p:txBody>
          <a:bodyPr wrap="square">
            <a:spAutoFit/>
          </a:bodyPr>
          <a:lstStyle/>
          <a:p>
            <a:r>
              <a:rPr lang="es-DO" sz="1400" dirty="0">
                <a:solidFill>
                  <a:srgbClr val="FF0000"/>
                </a:solidFill>
                <a:latin typeface="Consolas" panose="020B0609020204030204" pitchFamily="49" charset="0"/>
              </a:rPr>
              <a:t> xmlns</a:t>
            </a:r>
            <a:r>
              <a:rPr lang="es-DO" sz="1400" dirty="0">
                <a:solidFill>
                  <a:srgbClr val="0000FF"/>
                </a:solidFill>
                <a:latin typeface="Consolas" panose="020B0609020204030204" pitchFamily="49" charset="0"/>
              </a:rPr>
              <a:t>:</a:t>
            </a:r>
            <a:r>
              <a:rPr lang="es-DO" sz="1400" dirty="0">
                <a:solidFill>
                  <a:srgbClr val="FF0000"/>
                </a:solidFill>
                <a:latin typeface="Consolas" panose="020B0609020204030204" pitchFamily="49" charset="0"/>
              </a:rPr>
              <a:t>controls</a:t>
            </a:r>
            <a:r>
              <a:rPr lang="es-DO" sz="1400" dirty="0">
                <a:solidFill>
                  <a:srgbClr val="0000FF"/>
                </a:solidFill>
                <a:latin typeface="Consolas" panose="020B0609020204030204" pitchFamily="49" charset="0"/>
              </a:rPr>
              <a:t>="clr-namespace:ImageCircle.Forms.Plugin.Abstractions;assembly=ImageCircle.Forms.Plugin"</a:t>
            </a:r>
            <a:endParaRPr lang="es-DO" sz="1400" dirty="0"/>
          </a:p>
        </p:txBody>
      </p:sp>
      <p:sp>
        <p:nvSpPr>
          <p:cNvPr id="6" name="CuadroTexto 5">
            <a:extLst>
              <a:ext uri="{FF2B5EF4-FFF2-40B4-BE49-F238E27FC236}">
                <a16:creationId xmlns:a16="http://schemas.microsoft.com/office/drawing/2014/main" id="{D5555A29-D18F-E20D-BAA1-D44FCE101EFD}"/>
              </a:ext>
            </a:extLst>
          </p:cNvPr>
          <p:cNvSpPr txBox="1"/>
          <p:nvPr/>
        </p:nvSpPr>
        <p:spPr>
          <a:xfrm>
            <a:off x="2987135" y="5406610"/>
            <a:ext cx="8690189" cy="1107996"/>
          </a:xfrm>
          <a:prstGeom prst="rect">
            <a:avLst/>
          </a:prstGeom>
          <a:noFill/>
        </p:spPr>
        <p:txBody>
          <a:bodyPr wrap="square">
            <a:spAutoFit/>
          </a:bodyPr>
          <a:lstStyle/>
          <a:p>
            <a:r>
              <a:rPr lang="fr-FR" sz="1100" dirty="0">
                <a:solidFill>
                  <a:srgbClr val="000000"/>
                </a:solidFill>
                <a:latin typeface="Consolas" panose="020B0609020204030204" pitchFamily="49" charset="0"/>
              </a:rPr>
              <a:t> </a:t>
            </a:r>
            <a:r>
              <a:rPr lang="fr-FR" sz="1100" dirty="0">
                <a:solidFill>
                  <a:srgbClr val="0000FF"/>
                </a:solidFill>
                <a:latin typeface="Consolas" panose="020B0609020204030204" pitchFamily="49" charset="0"/>
              </a:rPr>
              <a:t>&lt;</a:t>
            </a:r>
            <a:r>
              <a:rPr lang="fr-FR" sz="1100" dirty="0">
                <a:solidFill>
                  <a:srgbClr val="A31515"/>
                </a:solidFill>
                <a:latin typeface="Consolas" panose="020B0609020204030204" pitchFamily="49" charset="0"/>
              </a:rPr>
              <a:t>controls</a:t>
            </a:r>
            <a:r>
              <a:rPr lang="fr-FR" sz="1100" dirty="0">
                <a:solidFill>
                  <a:srgbClr val="0000FF"/>
                </a:solidFill>
                <a:latin typeface="Consolas" panose="020B0609020204030204" pitchFamily="49" charset="0"/>
              </a:rPr>
              <a:t>:</a:t>
            </a:r>
            <a:r>
              <a:rPr lang="fr-FR" sz="1100" dirty="0">
                <a:solidFill>
                  <a:srgbClr val="A31515"/>
                </a:solidFill>
                <a:latin typeface="Consolas" panose="020B0609020204030204" pitchFamily="49" charset="0"/>
              </a:rPr>
              <a:t>CircleImage</a:t>
            </a:r>
            <a:r>
              <a:rPr lang="fr-FR" sz="1100" dirty="0">
                <a:solidFill>
                  <a:srgbClr val="FF0000"/>
                </a:solidFill>
                <a:latin typeface="Consolas" panose="020B0609020204030204" pitchFamily="49" charset="0"/>
              </a:rPr>
              <a:t> Source</a:t>
            </a:r>
            <a:r>
              <a:rPr lang="fr-FR" sz="1100" dirty="0">
                <a:solidFill>
                  <a:srgbClr val="0000FF"/>
                </a:solidFill>
                <a:latin typeface="Consolas" panose="020B0609020204030204" pitchFamily="49" charset="0"/>
              </a:rPr>
              <a:t>="https://i.pinimg.com/originals/3c/c7/7e/3cc77ed52d597794a3b23a3f8c482f6f.jpg"</a:t>
            </a:r>
            <a:r>
              <a:rPr lang="fr-FR" sz="1100" dirty="0">
                <a:solidFill>
                  <a:srgbClr val="000000"/>
                </a:solidFill>
                <a:latin typeface="Consolas" panose="020B0609020204030204" pitchFamily="49" charset="0"/>
              </a:rPr>
              <a:t> </a:t>
            </a:r>
          </a:p>
          <a:p>
            <a:r>
              <a:rPr lang="es-DO" sz="1100" dirty="0">
                <a:solidFill>
                  <a:srgbClr val="FF0000"/>
                </a:solidFill>
                <a:latin typeface="Consolas" panose="020B0609020204030204" pitchFamily="49" charset="0"/>
              </a:rPr>
              <a:t>                       HorizontalOptions</a:t>
            </a:r>
            <a:r>
              <a:rPr lang="es-DO" sz="1100" dirty="0">
                <a:solidFill>
                  <a:srgbClr val="0000FF"/>
                </a:solidFill>
                <a:latin typeface="Consolas" panose="020B0609020204030204" pitchFamily="49" charset="0"/>
              </a:rPr>
              <a:t>="Center"</a:t>
            </a:r>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BorderColor</a:t>
            </a:r>
            <a:r>
              <a:rPr lang="es-DO" sz="1100" dirty="0">
                <a:solidFill>
                  <a:srgbClr val="0000FF"/>
                </a:solidFill>
                <a:latin typeface="Consolas" panose="020B0609020204030204" pitchFamily="49" charset="0"/>
              </a:rPr>
              <a:t>="Red"</a:t>
            </a:r>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BorderThickness</a:t>
            </a:r>
            <a:r>
              <a:rPr lang="es-DO" sz="1100" dirty="0">
                <a:solidFill>
                  <a:srgbClr val="0000FF"/>
                </a:solidFill>
                <a:latin typeface="Consolas" panose="020B0609020204030204" pitchFamily="49" charset="0"/>
              </a:rPr>
              <a:t>="10"</a:t>
            </a:r>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FF0000"/>
                </a:solidFill>
                <a:latin typeface="Consolas" panose="020B0609020204030204" pitchFamily="49" charset="0"/>
              </a:rPr>
              <a:t>WidthRequest</a:t>
            </a:r>
            <a:r>
              <a:rPr lang="es-DO" sz="1100" dirty="0">
                <a:solidFill>
                  <a:srgbClr val="0000FF"/>
                </a:solidFill>
                <a:latin typeface="Consolas" panose="020B0609020204030204" pitchFamily="49" charset="0"/>
              </a:rPr>
              <a:t>="250"</a:t>
            </a:r>
            <a:endParaRPr lang="es-DO" sz="1100" dirty="0">
              <a:solidFill>
                <a:srgbClr val="000000"/>
              </a:solidFill>
              <a:latin typeface="Consolas" panose="020B0609020204030204" pitchFamily="49" charset="0"/>
            </a:endParaRPr>
          </a:p>
          <a:p>
            <a:r>
              <a:rPr lang="es-DO" sz="1100" dirty="0">
                <a:solidFill>
                  <a:srgbClr val="0000FF"/>
                </a:solidFill>
                <a:latin typeface="Consolas" panose="020B0609020204030204" pitchFamily="49" charset="0"/>
              </a:rPr>
              <a:t> /&gt;</a:t>
            </a:r>
            <a:endParaRPr lang="es-DO" sz="1100" dirty="0"/>
          </a:p>
        </p:txBody>
      </p:sp>
      <p:sp>
        <p:nvSpPr>
          <p:cNvPr id="8" name="CuadroTexto 7">
            <a:extLst>
              <a:ext uri="{FF2B5EF4-FFF2-40B4-BE49-F238E27FC236}">
                <a16:creationId xmlns:a16="http://schemas.microsoft.com/office/drawing/2014/main" id="{27F6A98A-A36A-18CD-1239-7870F514CA1D}"/>
              </a:ext>
            </a:extLst>
          </p:cNvPr>
          <p:cNvSpPr txBox="1"/>
          <p:nvPr/>
        </p:nvSpPr>
        <p:spPr>
          <a:xfrm>
            <a:off x="3230207" y="459526"/>
            <a:ext cx="8354473" cy="2516073"/>
          </a:xfrm>
          <a:prstGeom prst="rect">
            <a:avLst/>
          </a:prstGeom>
          <a:noFill/>
        </p:spPr>
        <p:txBody>
          <a:bodyPr wrap="square">
            <a:spAutoFit/>
          </a:bodyPr>
          <a:lstStyle/>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Frame</a:t>
            </a:r>
            <a:r>
              <a:rPr lang="es-DO" sz="1050" dirty="0">
                <a:solidFill>
                  <a:srgbClr val="FF0000"/>
                </a:solidFill>
                <a:latin typeface="Consolas" panose="020B0609020204030204" pitchFamily="49" charset="0"/>
              </a:rPr>
              <a:t> Margin</a:t>
            </a:r>
            <a:r>
              <a:rPr lang="es-DO" sz="1050" dirty="0">
                <a:solidFill>
                  <a:srgbClr val="0000FF"/>
                </a:solidFill>
                <a:latin typeface="Consolas" panose="020B0609020204030204" pitchFamily="49" charset="0"/>
              </a:rPr>
              <a:t>="10"</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BorderColor</a:t>
            </a:r>
            <a:r>
              <a:rPr lang="es-DO" sz="1050" dirty="0">
                <a:solidFill>
                  <a:srgbClr val="0000FF"/>
                </a:solidFill>
                <a:latin typeface="Consolas" panose="020B0609020204030204" pitchFamily="49" charset="0"/>
              </a:rPr>
              <a:t>="#00a8ff"</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CornerRadius</a:t>
            </a:r>
            <a:r>
              <a:rPr lang="es-DO" sz="1050" dirty="0">
                <a:solidFill>
                  <a:srgbClr val="0000FF"/>
                </a:solidFill>
                <a:latin typeface="Consolas" panose="020B0609020204030204" pitchFamily="49" charset="0"/>
              </a:rPr>
              <a:t>="200"</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HeightRequest</a:t>
            </a:r>
            <a:r>
              <a:rPr lang="es-DO" sz="1050" dirty="0">
                <a:solidFill>
                  <a:srgbClr val="0000FF"/>
                </a:solidFill>
                <a:latin typeface="Consolas" panose="020B0609020204030204" pitchFamily="49" charset="0"/>
              </a:rPr>
              <a:t>="300"</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WidthRequest</a:t>
            </a:r>
            <a:r>
              <a:rPr lang="es-DO" sz="1050" dirty="0">
                <a:solidFill>
                  <a:srgbClr val="0000FF"/>
                </a:solidFill>
                <a:latin typeface="Consolas" panose="020B0609020204030204" pitchFamily="49" charset="0"/>
              </a:rPr>
              <a:t>="300"</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IsClippedToBounds</a:t>
            </a:r>
            <a:r>
              <a:rPr lang="es-DO" sz="1050" dirty="0">
                <a:solidFill>
                  <a:srgbClr val="0000FF"/>
                </a:solidFill>
                <a:latin typeface="Consolas" panose="020B0609020204030204" pitchFamily="49" charset="0"/>
              </a:rPr>
              <a:t>="True"</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HorizontalOptions</a:t>
            </a:r>
            <a:r>
              <a:rPr lang="es-DO" sz="1050" dirty="0">
                <a:solidFill>
                  <a:srgbClr val="0000FF"/>
                </a:solidFill>
                <a:latin typeface="Consolas" panose="020B0609020204030204" pitchFamily="49" charset="0"/>
              </a:rPr>
              <a:t>="Center"</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VerticalOptions</a:t>
            </a:r>
            <a:r>
              <a:rPr lang="es-DO" sz="1050" dirty="0">
                <a:solidFill>
                  <a:srgbClr val="0000FF"/>
                </a:solidFill>
                <a:latin typeface="Consolas" panose="020B0609020204030204" pitchFamily="49" charset="0"/>
              </a:rPr>
              <a:t>="Center"&gt;</a:t>
            </a:r>
            <a:endParaRPr lang="es-DO" sz="1050" dirty="0">
              <a:solidFill>
                <a:srgbClr val="000000"/>
              </a:solidFill>
              <a:latin typeface="Consolas" panose="020B0609020204030204" pitchFamily="49" charset="0"/>
            </a:endParaRPr>
          </a:p>
          <a:p>
            <a:r>
              <a:rPr lang="fr-FR" sz="1050" dirty="0">
                <a:solidFill>
                  <a:srgbClr val="000000"/>
                </a:solidFill>
                <a:latin typeface="Consolas" panose="020B0609020204030204" pitchFamily="49" charset="0"/>
              </a:rPr>
              <a:t>            </a:t>
            </a:r>
            <a:r>
              <a:rPr lang="fr-FR" sz="1050" dirty="0">
                <a:solidFill>
                  <a:srgbClr val="0000FF"/>
                </a:solidFill>
                <a:latin typeface="Consolas" panose="020B0609020204030204" pitchFamily="49" charset="0"/>
              </a:rPr>
              <a:t>&lt;</a:t>
            </a:r>
            <a:r>
              <a:rPr lang="fr-FR" sz="1050" dirty="0">
                <a:solidFill>
                  <a:srgbClr val="A31515"/>
                </a:solidFill>
                <a:latin typeface="Consolas" panose="020B0609020204030204" pitchFamily="49" charset="0"/>
              </a:rPr>
              <a:t>Image</a:t>
            </a:r>
            <a:r>
              <a:rPr lang="fr-FR" sz="1050" dirty="0">
                <a:solidFill>
                  <a:srgbClr val="FF0000"/>
                </a:solidFill>
                <a:latin typeface="Consolas" panose="020B0609020204030204" pitchFamily="49" charset="0"/>
              </a:rPr>
              <a:t> Source</a:t>
            </a:r>
            <a:r>
              <a:rPr lang="fr-FR" sz="1050" dirty="0">
                <a:solidFill>
                  <a:srgbClr val="0000FF"/>
                </a:solidFill>
                <a:latin typeface="Consolas" panose="020B0609020204030204" pitchFamily="49" charset="0"/>
              </a:rPr>
              <a:t>="https://sm.ign.com/t/ign_latam/screenshot/default/kimetsun_mbms.1280.jpg"</a:t>
            </a:r>
            <a:endParaRPr lang="fr-FR"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BackgroundColor</a:t>
            </a:r>
            <a:r>
              <a:rPr lang="es-DO" sz="1050" dirty="0">
                <a:solidFill>
                  <a:srgbClr val="0000FF"/>
                </a:solidFill>
                <a:latin typeface="Consolas" panose="020B0609020204030204" pitchFamily="49" charset="0"/>
              </a:rPr>
              <a:t>="#ffffff"</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Aspect</a:t>
            </a:r>
            <a:r>
              <a:rPr lang="es-DO" sz="1050" dirty="0">
                <a:solidFill>
                  <a:srgbClr val="0000FF"/>
                </a:solidFill>
                <a:latin typeface="Consolas" panose="020B0609020204030204" pitchFamily="49" charset="0"/>
              </a:rPr>
              <a:t>="AspectFill"</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Margin</a:t>
            </a:r>
            <a:r>
              <a:rPr lang="es-DO" sz="1050" dirty="0">
                <a:solidFill>
                  <a:srgbClr val="0000FF"/>
                </a:solidFill>
                <a:latin typeface="Consolas" panose="020B0609020204030204" pitchFamily="49" charset="0"/>
              </a:rPr>
              <a:t>="-20"</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HeightRequest</a:t>
            </a:r>
            <a:r>
              <a:rPr lang="es-DO" sz="1050" dirty="0">
                <a:solidFill>
                  <a:srgbClr val="0000FF"/>
                </a:solidFill>
                <a:latin typeface="Consolas" panose="020B0609020204030204" pitchFamily="49" charset="0"/>
              </a:rPr>
              <a:t>="200"</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FF0000"/>
                </a:solidFill>
                <a:latin typeface="Consolas" panose="020B0609020204030204" pitchFamily="49" charset="0"/>
              </a:rPr>
              <a:t> WidthRequest</a:t>
            </a:r>
            <a:r>
              <a:rPr lang="es-DO" sz="1050" dirty="0">
                <a:solidFill>
                  <a:srgbClr val="0000FF"/>
                </a:solidFill>
                <a:latin typeface="Consolas" panose="020B0609020204030204" pitchFamily="49" charset="0"/>
              </a:rPr>
              <a:t>="200" /&gt;</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Frame</a:t>
            </a:r>
            <a:r>
              <a:rPr lang="es-DO" sz="1050" dirty="0">
                <a:solidFill>
                  <a:srgbClr val="0000FF"/>
                </a:solidFill>
                <a:latin typeface="Consolas" panose="020B0609020204030204" pitchFamily="49" charset="0"/>
              </a:rPr>
              <a:t>&gt;</a:t>
            </a:r>
            <a:endParaRPr lang="es-DO" sz="1050" dirty="0">
              <a:solidFill>
                <a:srgbClr val="000000"/>
              </a:solidFill>
              <a:latin typeface="Consolas" panose="020B0609020204030204" pitchFamily="49" charset="0"/>
            </a:endParaRPr>
          </a:p>
        </p:txBody>
      </p:sp>
      <p:pic>
        <p:nvPicPr>
          <p:cNvPr id="9" name="Picture 5">
            <a:extLst>
              <a:ext uri="{FF2B5EF4-FFF2-40B4-BE49-F238E27FC236}">
                <a16:creationId xmlns:a16="http://schemas.microsoft.com/office/drawing/2014/main" id="{893D181F-F1B9-4922-FB82-1D095C8C197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8" r="-298"/>
          <a:stretch/>
        </p:blipFill>
        <p:spPr bwMode="auto">
          <a:xfrm>
            <a:off x="815954" y="481531"/>
            <a:ext cx="1999674" cy="1999674"/>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 name="Picture 5">
            <a:extLst>
              <a:ext uri="{FF2B5EF4-FFF2-40B4-BE49-F238E27FC236}">
                <a16:creationId xmlns:a16="http://schemas.microsoft.com/office/drawing/2014/main" id="{56976AF5-0701-E210-8E91-EF5CDD0F1F6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8" r="-298"/>
          <a:stretch/>
        </p:blipFill>
        <p:spPr bwMode="auto">
          <a:xfrm>
            <a:off x="815954" y="4839729"/>
            <a:ext cx="1814554" cy="1814554"/>
          </a:xfrm>
          <a:prstGeom prst="flowChartConnector">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EE243E2-EF0E-78E1-7AE7-1FBE7BC738D1}"/>
              </a:ext>
            </a:extLst>
          </p:cNvPr>
          <p:cNvSpPr txBox="1"/>
          <p:nvPr/>
        </p:nvSpPr>
        <p:spPr>
          <a:xfrm>
            <a:off x="480291" y="3372065"/>
            <a:ext cx="11462327" cy="369332"/>
          </a:xfrm>
          <a:prstGeom prst="rect">
            <a:avLst/>
          </a:prstGeom>
          <a:noFill/>
        </p:spPr>
        <p:txBody>
          <a:bodyPr wrap="square" rtlCol="0">
            <a:spAutoFit/>
          </a:bodyPr>
          <a:lstStyle/>
          <a:p>
            <a:r>
              <a:rPr lang="es-DO" dirty="0"/>
              <a:t>Vamos a instalar un Plugin, en este llamado: </a:t>
            </a:r>
            <a:r>
              <a:rPr lang="es-DO" b="1" dirty="0">
                <a:highlight>
                  <a:srgbClr val="FFFF00"/>
                </a:highlight>
              </a:rPr>
              <a:t>Xam.Plugins.Forms.ImageCircle</a:t>
            </a:r>
          </a:p>
        </p:txBody>
      </p:sp>
      <p:sp>
        <p:nvSpPr>
          <p:cNvPr id="3" name="CuadroTexto 2">
            <a:extLst>
              <a:ext uri="{FF2B5EF4-FFF2-40B4-BE49-F238E27FC236}">
                <a16:creationId xmlns:a16="http://schemas.microsoft.com/office/drawing/2014/main" id="{67D3C5A3-FFD6-B71A-195F-D6C3D8B141ED}"/>
              </a:ext>
            </a:extLst>
          </p:cNvPr>
          <p:cNvSpPr txBox="1"/>
          <p:nvPr/>
        </p:nvSpPr>
        <p:spPr>
          <a:xfrm>
            <a:off x="480291" y="3871249"/>
            <a:ext cx="11462327" cy="369332"/>
          </a:xfrm>
          <a:prstGeom prst="rect">
            <a:avLst/>
          </a:prstGeom>
          <a:noFill/>
        </p:spPr>
        <p:txBody>
          <a:bodyPr wrap="square" rtlCol="0">
            <a:spAutoFit/>
          </a:bodyPr>
          <a:lstStyle/>
          <a:p>
            <a:r>
              <a:rPr lang="es-DO" b="1" dirty="0">
                <a:highlight>
                  <a:srgbClr val="FFFF00"/>
                </a:highlight>
              </a:rPr>
              <a:t>Agregamos en las Referencias o librerias del Codigo xmal la copiamos ya que es muy larga.</a:t>
            </a:r>
          </a:p>
        </p:txBody>
      </p:sp>
      <p:sp>
        <p:nvSpPr>
          <p:cNvPr id="5" name="CuadroTexto 4">
            <a:extLst>
              <a:ext uri="{FF2B5EF4-FFF2-40B4-BE49-F238E27FC236}">
                <a16:creationId xmlns:a16="http://schemas.microsoft.com/office/drawing/2014/main" id="{F9D5575B-AA15-1728-4EA2-C3523FB15E45}"/>
              </a:ext>
            </a:extLst>
          </p:cNvPr>
          <p:cNvSpPr txBox="1"/>
          <p:nvPr/>
        </p:nvSpPr>
        <p:spPr>
          <a:xfrm>
            <a:off x="2987135" y="4940208"/>
            <a:ext cx="6046029" cy="369332"/>
          </a:xfrm>
          <a:prstGeom prst="rect">
            <a:avLst/>
          </a:prstGeom>
          <a:noFill/>
        </p:spPr>
        <p:txBody>
          <a:bodyPr wrap="square" rtlCol="0">
            <a:spAutoFit/>
          </a:bodyPr>
          <a:lstStyle/>
          <a:p>
            <a:r>
              <a:rPr lang="es-DO" b="1" dirty="0">
                <a:highlight>
                  <a:srgbClr val="FFFF00"/>
                </a:highlight>
              </a:rPr>
              <a:t>Agregamos este codigo para mostrar la imagen</a:t>
            </a:r>
          </a:p>
        </p:txBody>
      </p:sp>
      <p:sp>
        <p:nvSpPr>
          <p:cNvPr id="12" name="TextBox 11">
            <a:extLst>
              <a:ext uri="{FF2B5EF4-FFF2-40B4-BE49-F238E27FC236}">
                <a16:creationId xmlns:a16="http://schemas.microsoft.com/office/drawing/2014/main" id="{D9A4A15A-91E9-43AA-AABB-928E9D77D5F2}"/>
              </a:ext>
            </a:extLst>
          </p:cNvPr>
          <p:cNvSpPr txBox="1"/>
          <p:nvPr/>
        </p:nvSpPr>
        <p:spPr>
          <a:xfrm>
            <a:off x="233082" y="2948522"/>
            <a:ext cx="9341224" cy="369332"/>
          </a:xfrm>
          <a:prstGeom prst="rect">
            <a:avLst/>
          </a:prstGeom>
          <a:noFill/>
        </p:spPr>
        <p:txBody>
          <a:bodyPr wrap="square">
            <a:spAutoFit/>
          </a:bodyPr>
          <a:lstStyle/>
          <a:p>
            <a:r>
              <a:rPr lang="en-US" dirty="0"/>
              <a:t>https://juancitopena.github.io/PORTAFOLIO_WEB_JPV/imagenes/Juancito-transp.png</a:t>
            </a:r>
          </a:p>
        </p:txBody>
      </p:sp>
    </p:spTree>
    <p:extLst>
      <p:ext uri="{BB962C8B-B14F-4D97-AF65-F5344CB8AC3E}">
        <p14:creationId xmlns:p14="http://schemas.microsoft.com/office/powerpoint/2010/main" val="1050675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0C7538-9CC8-4C33-9EDF-E295894C6E33}"/>
              </a:ext>
            </a:extLst>
          </p:cNvPr>
          <p:cNvSpPr txBox="1"/>
          <p:nvPr/>
        </p:nvSpPr>
        <p:spPr>
          <a:xfrm>
            <a:off x="192740" y="1363759"/>
            <a:ext cx="11241741" cy="307777"/>
          </a:xfrm>
          <a:prstGeom prst="rect">
            <a:avLst/>
          </a:prstGeom>
          <a:noFill/>
        </p:spPr>
        <p:txBody>
          <a:bodyPr wrap="square">
            <a:spAutoFit/>
          </a:bodyPr>
          <a:lstStyle/>
          <a:p>
            <a:r>
              <a:rPr lang="en-US" sz="1400" dirty="0">
                <a:solidFill>
                  <a:srgbClr val="FF0000"/>
                </a:solidFill>
                <a:latin typeface="Cascadia Mono" panose="020B0609020000020004" pitchFamily="49" charset="0"/>
              </a:rPr>
              <a:t> xmlns</a:t>
            </a:r>
            <a:r>
              <a:rPr lang="en-US" sz="1400" dirty="0">
                <a:solidFill>
                  <a:srgbClr val="0000FF"/>
                </a:solidFill>
                <a:latin typeface="Cascadia Mono" panose="020B0609020000020004" pitchFamily="49" charset="0"/>
              </a:rPr>
              <a:t>:</a:t>
            </a:r>
            <a:r>
              <a:rPr lang="en-US" sz="1400" dirty="0">
                <a:solidFill>
                  <a:srgbClr val="FF0000"/>
                </a:solidFill>
                <a:latin typeface="Cascadia Mono" panose="020B0609020000020004" pitchFamily="49" charset="0"/>
              </a:rPr>
              <a:t>toolkit</a:t>
            </a:r>
            <a:r>
              <a:rPr lang="en-US" sz="1400" dirty="0">
                <a:solidFill>
                  <a:srgbClr val="0000FF"/>
                </a:solidFill>
                <a:latin typeface="Cascadia Mono" panose="020B0609020000020004" pitchFamily="49" charset="0"/>
              </a:rPr>
              <a:t>="clr-namespace:Xamarin.CommunityToolkit.UI.Views;assembly=Xamarin.CommunityToolkit"</a:t>
            </a:r>
            <a:endParaRPr lang="en-US" sz="1400" dirty="0"/>
          </a:p>
        </p:txBody>
      </p:sp>
      <p:sp>
        <p:nvSpPr>
          <p:cNvPr id="7" name="TextBox 6">
            <a:extLst>
              <a:ext uri="{FF2B5EF4-FFF2-40B4-BE49-F238E27FC236}">
                <a16:creationId xmlns:a16="http://schemas.microsoft.com/office/drawing/2014/main" id="{EEFEED82-7497-42D5-A9C6-28E6FE7A837C}"/>
              </a:ext>
            </a:extLst>
          </p:cNvPr>
          <p:cNvSpPr txBox="1"/>
          <p:nvPr/>
        </p:nvSpPr>
        <p:spPr>
          <a:xfrm>
            <a:off x="192740" y="3299971"/>
            <a:ext cx="6485966" cy="3108543"/>
          </a:xfrm>
          <a:prstGeom prst="rect">
            <a:avLst/>
          </a:prstGeom>
          <a:noFill/>
        </p:spPr>
        <p:txBody>
          <a:bodyPr wrap="square">
            <a:spAutoFit/>
          </a:bodyPr>
          <a:lstStyle/>
          <a:p>
            <a:r>
              <a:rPr lang="en-US" sz="1400" dirty="0">
                <a:solidFill>
                  <a:srgbClr val="0000FF"/>
                </a:solidFill>
                <a:latin typeface="Cascadia Mono" panose="020B0609020000020004" pitchFamily="49" charset="0"/>
              </a:rPr>
              <a:t>&lt;</a:t>
            </a:r>
            <a:r>
              <a:rPr lang="en-US" sz="1400" dirty="0">
                <a:solidFill>
                  <a:srgbClr val="A31515"/>
                </a:solidFill>
                <a:latin typeface="Cascadia Mono" panose="020B0609020000020004" pitchFamily="49" charset="0"/>
              </a:rPr>
              <a:t>ffimageloading</a:t>
            </a:r>
            <a:r>
              <a:rPr lang="en-US" sz="1400" dirty="0">
                <a:solidFill>
                  <a:srgbClr val="0000FF"/>
                </a:solidFill>
                <a:latin typeface="Cascadia Mono" panose="020B0609020000020004" pitchFamily="49" charset="0"/>
              </a:rPr>
              <a:t>:</a:t>
            </a:r>
            <a:r>
              <a:rPr lang="en-US" sz="1400" dirty="0">
                <a:solidFill>
                  <a:srgbClr val="A31515"/>
                </a:solidFill>
                <a:latin typeface="Cascadia Mono" panose="020B0609020000020004" pitchFamily="49" charset="0"/>
              </a:rPr>
              <a:t>CachedImage</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Source</a:t>
            </a:r>
            <a:r>
              <a:rPr lang="en-US" sz="1400" dirty="0">
                <a:solidFill>
                  <a:srgbClr val="0000FF"/>
                </a:solidFill>
                <a:latin typeface="Cascadia Mono" panose="020B0609020000020004" pitchFamily="49" charset="0"/>
              </a:rPr>
              <a:t>=“banner.gif"</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VerticalOptions</a:t>
            </a:r>
            <a:r>
              <a:rPr lang="en-US" sz="1400" dirty="0">
                <a:solidFill>
                  <a:srgbClr val="0000FF"/>
                </a:solidFill>
                <a:latin typeface="Cascadia Mono" panose="020B0609020000020004" pitchFamily="49" charset="0"/>
              </a:rPr>
              <a:t>="FillAndExpand"</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HorizontalOptions</a:t>
            </a:r>
            <a:r>
              <a:rPr lang="en-US" sz="1400" dirty="0">
                <a:solidFill>
                  <a:srgbClr val="0000FF"/>
                </a:solidFill>
                <a:latin typeface="Cascadia Mono" panose="020B0609020000020004" pitchFamily="49" charset="0"/>
              </a:rPr>
              <a:t>="FillAndExpand"</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DownsampleToViewSize</a:t>
            </a:r>
            <a:r>
              <a:rPr lang="en-US" sz="1400" dirty="0">
                <a:solidFill>
                  <a:srgbClr val="0000FF"/>
                </a:solidFill>
                <a:latin typeface="Cascadia Mono" panose="020B0609020000020004" pitchFamily="49" charset="0"/>
              </a:rPr>
              <a:t>="true"</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CacheDuration</a:t>
            </a:r>
            <a:r>
              <a:rPr lang="en-US" sz="1400" dirty="0">
                <a:solidFill>
                  <a:srgbClr val="0000FF"/>
                </a:solidFill>
                <a:latin typeface="Cascadia Mono" panose="020B0609020000020004" pitchFamily="49" charset="0"/>
              </a:rPr>
              <a:t>="30"</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RetryCount</a:t>
            </a:r>
            <a:r>
              <a:rPr lang="en-US" sz="1400" dirty="0">
                <a:solidFill>
                  <a:srgbClr val="0000FF"/>
                </a:solidFill>
                <a:latin typeface="Cascadia Mono" panose="020B0609020000020004" pitchFamily="49" charset="0"/>
              </a:rPr>
              <a:t>="3"</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RetryDelay</a:t>
            </a:r>
            <a:r>
              <a:rPr lang="en-US" sz="1400" dirty="0">
                <a:solidFill>
                  <a:srgbClr val="0000FF"/>
                </a:solidFill>
                <a:latin typeface="Cascadia Mono" panose="020B0609020000020004" pitchFamily="49" charset="0"/>
              </a:rPr>
              <a:t>="400"</a:t>
            </a:r>
            <a:r>
              <a:rPr lang="en-US" sz="1400" dirty="0">
                <a:solidFill>
                  <a:srgbClr val="000000"/>
                </a:solidFill>
                <a:latin typeface="Cascadia Mono" panose="020B0609020000020004" pitchFamily="49" charset="0"/>
              </a:rPr>
              <a:t> </a:t>
            </a:r>
          </a:p>
          <a:p>
            <a:r>
              <a:rPr lang="en-US" sz="1400" dirty="0">
                <a:solidFill>
                  <a:srgbClr val="FF0000"/>
                </a:solidFill>
                <a:latin typeface="Cascadia Mono" panose="020B0609020000020004" pitchFamily="49" charset="0"/>
              </a:rPr>
              <a:t>          FadeAnimationEnabled</a:t>
            </a:r>
            <a:r>
              <a:rPr lang="en-US" sz="1400" dirty="0">
                <a:solidFill>
                  <a:srgbClr val="0000FF"/>
                </a:solidFill>
                <a:latin typeface="Cascadia Mono" panose="020B0609020000020004" pitchFamily="49" charset="0"/>
              </a:rPr>
              <a:t>="true"</a:t>
            </a:r>
            <a:r>
              <a:rPr lang="en-US" sz="1400" dirty="0">
                <a:solidFill>
                  <a:srgbClr val="000000"/>
                </a:solidFill>
                <a:latin typeface="Cascadia Mono" panose="020B0609020000020004" pitchFamily="49" charset="0"/>
              </a:rPr>
              <a:t> </a:t>
            </a:r>
          </a:p>
          <a:p>
            <a:r>
              <a:rPr lang="en-US" sz="1400" dirty="0">
                <a:solidFill>
                  <a:srgbClr val="FF0000"/>
                </a:solidFill>
                <a:latin typeface="Cascadia Mono" panose="020B0609020000020004" pitchFamily="49" charset="0"/>
              </a:rPr>
              <a:t>          LoadingPlaceholder</a:t>
            </a:r>
            <a:r>
              <a:rPr lang="en-US" sz="1400" dirty="0">
                <a:solidFill>
                  <a:srgbClr val="0000FF"/>
                </a:solidFill>
                <a:latin typeface="Cascadia Mono" panose="020B0609020000020004" pitchFamily="49" charset="0"/>
              </a:rPr>
              <a:t>="placeholder.png"</a:t>
            </a:r>
            <a:r>
              <a:rPr lang="en-US" sz="1400" dirty="0">
                <a:solidFill>
                  <a:srgbClr val="FF0000"/>
                </a:solidFill>
                <a:latin typeface="Cascadia Mono" panose="020B0609020000020004" pitchFamily="49" charset="0"/>
              </a:rPr>
              <a:t>                    </a:t>
            </a:r>
          </a:p>
          <a:p>
            <a:r>
              <a:rPr lang="en-US" sz="1400" dirty="0">
                <a:solidFill>
                  <a:srgbClr val="FF0000"/>
                </a:solidFill>
                <a:latin typeface="Cascadia Mono" panose="020B0609020000020004" pitchFamily="49" charset="0"/>
              </a:rPr>
              <a:t>          ErrorPlaceholder</a:t>
            </a:r>
            <a:r>
              <a:rPr lang="en-US" sz="1400" dirty="0">
                <a:solidFill>
                  <a:srgbClr val="0000FF"/>
                </a:solidFill>
                <a:latin typeface="Cascadia Mono" panose="020B0609020000020004" pitchFamily="49" charset="0"/>
              </a:rPr>
              <a:t>="error.png"</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WidthRequest</a:t>
            </a:r>
            <a:r>
              <a:rPr lang="en-US" sz="1400" dirty="0">
                <a:solidFill>
                  <a:srgbClr val="0000FF"/>
                </a:solidFill>
                <a:latin typeface="Cascadia Mono" panose="020B0609020000020004" pitchFamily="49" charset="0"/>
              </a:rPr>
              <a:t>="280"</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FF0000"/>
                </a:solidFill>
                <a:latin typeface="Cascadia Mono" panose="020B0609020000020004" pitchFamily="49" charset="0"/>
              </a:rPr>
              <a:t>HeightRequest</a:t>
            </a:r>
            <a:r>
              <a:rPr lang="en-US" sz="1400" dirty="0">
                <a:solidFill>
                  <a:srgbClr val="0000FF"/>
                </a:solidFill>
                <a:latin typeface="Cascadia Mono" panose="020B0609020000020004" pitchFamily="49" charset="0"/>
              </a:rPr>
              <a:t>="280"</a:t>
            </a:r>
            <a:endParaRPr lang="en-US" sz="1400" dirty="0">
              <a:solidFill>
                <a:srgbClr val="000000"/>
              </a:solidFill>
              <a:latin typeface="Cascadia Mono" panose="020B0609020000020004" pitchFamily="49" charset="0"/>
            </a:endParaRPr>
          </a:p>
          <a:p>
            <a:r>
              <a:rPr lang="en-US" sz="1400" dirty="0">
                <a:solidFill>
                  <a:srgbClr val="0000FF"/>
                </a:solidFill>
                <a:latin typeface="Cascadia Mono" panose="020B0609020000020004" pitchFamily="49" charset="0"/>
              </a:rPr>
              <a:t>/&gt;</a:t>
            </a:r>
            <a:endParaRPr lang="en-US" sz="1400" dirty="0"/>
          </a:p>
        </p:txBody>
      </p:sp>
      <p:sp>
        <p:nvSpPr>
          <p:cNvPr id="9" name="TextBox 8">
            <a:extLst>
              <a:ext uri="{FF2B5EF4-FFF2-40B4-BE49-F238E27FC236}">
                <a16:creationId xmlns:a16="http://schemas.microsoft.com/office/drawing/2014/main" id="{7CB909E3-B9EC-4CAE-AAAD-BB58F34237A1}"/>
              </a:ext>
            </a:extLst>
          </p:cNvPr>
          <p:cNvSpPr txBox="1"/>
          <p:nvPr/>
        </p:nvSpPr>
        <p:spPr>
          <a:xfrm>
            <a:off x="369795" y="551018"/>
            <a:ext cx="6098240" cy="369332"/>
          </a:xfrm>
          <a:prstGeom prst="rect">
            <a:avLst/>
          </a:prstGeom>
          <a:noFill/>
        </p:spPr>
        <p:txBody>
          <a:bodyPr wrap="square">
            <a:spAutoFit/>
          </a:bodyPr>
          <a:lstStyle/>
          <a:p>
            <a:r>
              <a:rPr lang="en-US" dirty="0">
                <a:solidFill>
                  <a:srgbClr val="FF0000"/>
                </a:solidFill>
                <a:effectLst>
                  <a:outerShdw blurRad="38100" dist="38100" dir="2700000" algn="tl">
                    <a:srgbClr val="000000">
                      <a:alpha val="43137"/>
                    </a:srgbClr>
                  </a:outerShdw>
                </a:effectLst>
              </a:rPr>
              <a:t>Xamarin.FFImageLoading.Forms</a:t>
            </a:r>
          </a:p>
        </p:txBody>
      </p:sp>
      <p:sp>
        <p:nvSpPr>
          <p:cNvPr id="11" name="TextBox 10">
            <a:extLst>
              <a:ext uri="{FF2B5EF4-FFF2-40B4-BE49-F238E27FC236}">
                <a16:creationId xmlns:a16="http://schemas.microsoft.com/office/drawing/2014/main" id="{110843C7-EE31-4CCC-8327-FD2E96564FD9}"/>
              </a:ext>
            </a:extLst>
          </p:cNvPr>
          <p:cNvSpPr txBox="1"/>
          <p:nvPr/>
        </p:nvSpPr>
        <p:spPr>
          <a:xfrm>
            <a:off x="319366" y="2712237"/>
            <a:ext cx="10161495" cy="369332"/>
          </a:xfrm>
          <a:prstGeom prst="rect">
            <a:avLst/>
          </a:prstGeom>
          <a:noFill/>
        </p:spPr>
        <p:txBody>
          <a:bodyPr wrap="square">
            <a:spAutoFit/>
          </a:bodyPr>
          <a:lstStyle/>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global</a:t>
            </a:r>
            <a:r>
              <a:rPr lang="en-US" sz="1800" dirty="0">
                <a:solidFill>
                  <a:srgbClr val="000000"/>
                </a:solidFill>
                <a:latin typeface="Cascadia Mono" panose="020B0609020000020004" pitchFamily="49" charset="0"/>
              </a:rPr>
              <a:t>::FFImageLoading.Forms.Platform.CachedImageRenderer.Init(</a:t>
            </a:r>
            <a:r>
              <a:rPr lang="en-US" sz="1800" dirty="0">
                <a:solidFill>
                  <a:srgbClr val="0000FF"/>
                </a:solidFill>
                <a:latin typeface="Cascadia Mono" panose="020B0609020000020004" pitchFamily="49" charset="0"/>
              </a:rPr>
              <a:t>true</a:t>
            </a:r>
            <a:r>
              <a:rPr lang="en-US" sz="1800" dirty="0">
                <a:solidFill>
                  <a:srgbClr val="000000"/>
                </a:solidFill>
                <a:latin typeface="Cascadia Mono" panose="020B0609020000020004" pitchFamily="49" charset="0"/>
              </a:rPr>
              <a:t>);</a:t>
            </a:r>
            <a:endParaRPr lang="en-US" dirty="0"/>
          </a:p>
        </p:txBody>
      </p:sp>
      <p:sp>
        <p:nvSpPr>
          <p:cNvPr id="12" name="TextBox 11">
            <a:extLst>
              <a:ext uri="{FF2B5EF4-FFF2-40B4-BE49-F238E27FC236}">
                <a16:creationId xmlns:a16="http://schemas.microsoft.com/office/drawing/2014/main" id="{42D8A940-26E2-49E1-BECD-04B6BCAEBD9E}"/>
              </a:ext>
            </a:extLst>
          </p:cNvPr>
          <p:cNvSpPr txBox="1"/>
          <p:nvPr/>
        </p:nvSpPr>
        <p:spPr>
          <a:xfrm>
            <a:off x="313764" y="97212"/>
            <a:ext cx="6651812" cy="369332"/>
          </a:xfrm>
          <a:prstGeom prst="rect">
            <a:avLst/>
          </a:prstGeom>
          <a:solidFill>
            <a:srgbClr val="FFFF00"/>
          </a:solidFill>
        </p:spPr>
        <p:txBody>
          <a:bodyPr wrap="square" rtlCol="0">
            <a:spAutoFit/>
          </a:bodyPr>
          <a:lstStyle/>
          <a:p>
            <a:r>
              <a:rPr lang="en-GB" b="1" dirty="0"/>
              <a:t>Instalar Paquete NuGet</a:t>
            </a:r>
            <a:endParaRPr lang="en-US" b="1" dirty="0"/>
          </a:p>
        </p:txBody>
      </p:sp>
      <p:sp>
        <p:nvSpPr>
          <p:cNvPr id="13" name="TextBox 12">
            <a:extLst>
              <a:ext uri="{FF2B5EF4-FFF2-40B4-BE49-F238E27FC236}">
                <a16:creationId xmlns:a16="http://schemas.microsoft.com/office/drawing/2014/main" id="{DEF1964F-5AF6-413B-9077-0D8265E408AB}"/>
              </a:ext>
            </a:extLst>
          </p:cNvPr>
          <p:cNvSpPr txBox="1"/>
          <p:nvPr/>
        </p:nvSpPr>
        <p:spPr>
          <a:xfrm>
            <a:off x="313764" y="944205"/>
            <a:ext cx="6651812" cy="369332"/>
          </a:xfrm>
          <a:prstGeom prst="rect">
            <a:avLst/>
          </a:prstGeom>
          <a:solidFill>
            <a:srgbClr val="FFFF00"/>
          </a:solidFill>
        </p:spPr>
        <p:txBody>
          <a:bodyPr wrap="square" rtlCol="0">
            <a:spAutoFit/>
          </a:bodyPr>
          <a:lstStyle/>
          <a:p>
            <a:r>
              <a:rPr lang="en-GB" b="1" dirty="0"/>
              <a:t>Llamar la Referencia en el xaml</a:t>
            </a:r>
            <a:endParaRPr lang="en-US" b="1" dirty="0"/>
          </a:p>
        </p:txBody>
      </p:sp>
      <p:sp>
        <p:nvSpPr>
          <p:cNvPr id="14" name="TextBox 13">
            <a:extLst>
              <a:ext uri="{FF2B5EF4-FFF2-40B4-BE49-F238E27FC236}">
                <a16:creationId xmlns:a16="http://schemas.microsoft.com/office/drawing/2014/main" id="{E4C9A528-5CB0-463F-8CFC-73A1A517A2AB}"/>
              </a:ext>
            </a:extLst>
          </p:cNvPr>
          <p:cNvSpPr txBox="1"/>
          <p:nvPr/>
        </p:nvSpPr>
        <p:spPr>
          <a:xfrm>
            <a:off x="313764" y="2212847"/>
            <a:ext cx="11564472" cy="369332"/>
          </a:xfrm>
          <a:prstGeom prst="rect">
            <a:avLst/>
          </a:prstGeom>
          <a:solidFill>
            <a:srgbClr val="FFFF00"/>
          </a:solidFill>
        </p:spPr>
        <p:txBody>
          <a:bodyPr wrap="square" rtlCol="0">
            <a:spAutoFit/>
          </a:bodyPr>
          <a:lstStyle/>
          <a:p>
            <a:r>
              <a:rPr lang="en-GB" b="1" dirty="0"/>
              <a:t>Agregar en el codigo android e IOS si es necesario: en el MainActivity antes de:  </a:t>
            </a:r>
            <a:r>
              <a:rPr lang="en-US" sz="1800" b="1" dirty="0">
                <a:solidFill>
                  <a:srgbClr val="000000"/>
                </a:solidFill>
                <a:latin typeface="Cascadia Mono" panose="020B0609020000020004" pitchFamily="49" charset="0"/>
              </a:rPr>
              <a:t>LoadApplication(</a:t>
            </a:r>
            <a:r>
              <a:rPr lang="en-US" sz="1800" b="1" dirty="0">
                <a:solidFill>
                  <a:srgbClr val="0000FF"/>
                </a:solidFill>
                <a:latin typeface="Cascadia Mono" panose="020B0609020000020004" pitchFamily="49" charset="0"/>
              </a:rPr>
              <a:t>new</a:t>
            </a:r>
            <a:r>
              <a:rPr lang="en-US" sz="1800" b="1" dirty="0">
                <a:solidFill>
                  <a:srgbClr val="000000"/>
                </a:solidFill>
                <a:latin typeface="Cascadia Mono" panose="020B0609020000020004" pitchFamily="49" charset="0"/>
              </a:rPr>
              <a:t> App());</a:t>
            </a:r>
            <a:endParaRPr lang="en-US" b="1" dirty="0"/>
          </a:p>
        </p:txBody>
      </p:sp>
      <p:sp>
        <p:nvSpPr>
          <p:cNvPr id="15" name="TextBox 14">
            <a:extLst>
              <a:ext uri="{FF2B5EF4-FFF2-40B4-BE49-F238E27FC236}">
                <a16:creationId xmlns:a16="http://schemas.microsoft.com/office/drawing/2014/main" id="{9219D224-6B88-4806-B5A6-81DA8DE7DD17}"/>
              </a:ext>
            </a:extLst>
          </p:cNvPr>
          <p:cNvSpPr txBox="1"/>
          <p:nvPr/>
        </p:nvSpPr>
        <p:spPr>
          <a:xfrm>
            <a:off x="6096000" y="3299971"/>
            <a:ext cx="5163671" cy="646331"/>
          </a:xfrm>
          <a:prstGeom prst="rect">
            <a:avLst/>
          </a:prstGeom>
          <a:noFill/>
        </p:spPr>
        <p:txBody>
          <a:bodyPr wrap="square" rtlCol="0">
            <a:spAutoFit/>
          </a:bodyPr>
          <a:lstStyle/>
          <a:p>
            <a:pPr algn="ctr"/>
            <a:r>
              <a:rPr lang="en-GB" sz="3600" b="1" dirty="0"/>
              <a:t>Juega con el codigo,</a:t>
            </a:r>
            <a:endParaRPr lang="en-US" sz="3600" b="1" dirty="0"/>
          </a:p>
        </p:txBody>
      </p:sp>
      <p:sp>
        <p:nvSpPr>
          <p:cNvPr id="16" name="TextBox 15">
            <a:extLst>
              <a:ext uri="{FF2B5EF4-FFF2-40B4-BE49-F238E27FC236}">
                <a16:creationId xmlns:a16="http://schemas.microsoft.com/office/drawing/2014/main" id="{0C082BDC-9473-4B07-93A1-62B2BC325572}"/>
              </a:ext>
            </a:extLst>
          </p:cNvPr>
          <p:cNvSpPr txBox="1"/>
          <p:nvPr/>
        </p:nvSpPr>
        <p:spPr>
          <a:xfrm>
            <a:off x="8310281" y="1775012"/>
            <a:ext cx="3124200" cy="307777"/>
          </a:xfrm>
          <a:prstGeom prst="rect">
            <a:avLst/>
          </a:prstGeom>
          <a:noFill/>
        </p:spPr>
        <p:txBody>
          <a:bodyPr wrap="square">
            <a:spAutoFit/>
          </a:bodyPr>
          <a:lstStyle/>
          <a:p>
            <a:r>
              <a:rPr lang="en-US" sz="1400" dirty="0">
                <a:solidFill>
                  <a:srgbClr val="0000FF"/>
                </a:solidFill>
                <a:latin typeface="Cascadia Mono" panose="020B0609020000020004" pitchFamily="49" charset="0"/>
              </a:rPr>
              <a:t>using</a:t>
            </a:r>
            <a:r>
              <a:rPr lang="en-US" sz="1400" dirty="0">
                <a:solidFill>
                  <a:srgbClr val="000000"/>
                </a:solidFill>
                <a:latin typeface="Cascadia Mono" panose="020B0609020000020004" pitchFamily="49" charset="0"/>
              </a:rPr>
              <a:t> FFImageLoading; </a:t>
            </a:r>
            <a:endParaRPr lang="en-US" sz="1400" dirty="0"/>
          </a:p>
        </p:txBody>
      </p:sp>
      <p:sp>
        <p:nvSpPr>
          <p:cNvPr id="17" name="TextBox 16">
            <a:extLst>
              <a:ext uri="{FF2B5EF4-FFF2-40B4-BE49-F238E27FC236}">
                <a16:creationId xmlns:a16="http://schemas.microsoft.com/office/drawing/2014/main" id="{FCED32B9-CEFE-4CDF-ABEB-BC4C1B56E9D1}"/>
              </a:ext>
            </a:extLst>
          </p:cNvPr>
          <p:cNvSpPr txBox="1"/>
          <p:nvPr/>
        </p:nvSpPr>
        <p:spPr>
          <a:xfrm>
            <a:off x="313765" y="1758422"/>
            <a:ext cx="7915836" cy="369332"/>
          </a:xfrm>
          <a:prstGeom prst="rect">
            <a:avLst/>
          </a:prstGeom>
          <a:solidFill>
            <a:srgbClr val="FFFF00"/>
          </a:solidFill>
        </p:spPr>
        <p:txBody>
          <a:bodyPr wrap="square" rtlCol="0">
            <a:spAutoFit/>
          </a:bodyPr>
          <a:lstStyle/>
          <a:p>
            <a:r>
              <a:rPr lang="en-GB" b="1" dirty="0"/>
              <a:t>En el proyecto de Android en el MainActivity los using agregamos esta referencia:</a:t>
            </a:r>
            <a:endParaRPr lang="en-US" b="1" dirty="0"/>
          </a:p>
        </p:txBody>
      </p:sp>
      <p:pic>
        <p:nvPicPr>
          <p:cNvPr id="1026" name="Picture 2">
            <a:extLst>
              <a:ext uri="{FF2B5EF4-FFF2-40B4-BE49-F238E27FC236}">
                <a16:creationId xmlns:a16="http://schemas.microsoft.com/office/drawing/2014/main" id="{C401C5D1-E943-4CDB-A6BE-29BDC53AAB4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34248" y="4164704"/>
            <a:ext cx="3342715" cy="188407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C6F07B0-AC30-4A80-8FB8-318C319692EB}"/>
              </a:ext>
            </a:extLst>
          </p:cNvPr>
          <p:cNvSpPr txBox="1"/>
          <p:nvPr/>
        </p:nvSpPr>
        <p:spPr>
          <a:xfrm>
            <a:off x="6302189" y="6277546"/>
            <a:ext cx="5329518" cy="276999"/>
          </a:xfrm>
          <a:prstGeom prst="rect">
            <a:avLst/>
          </a:prstGeom>
          <a:noFill/>
        </p:spPr>
        <p:txBody>
          <a:bodyPr wrap="square">
            <a:spAutoFit/>
          </a:bodyPr>
          <a:lstStyle/>
          <a:p>
            <a:r>
              <a:rPr lang="en-US" sz="1200" b="1" u="sng" dirty="0">
                <a:solidFill>
                  <a:srgbClr val="002060"/>
                </a:solidFill>
              </a:rPr>
              <a:t>https://media.tenor.com/kvclSDyRVWUAAAAM/new-cell-phone-cell-phone.gif</a:t>
            </a:r>
          </a:p>
        </p:txBody>
      </p:sp>
      <p:pic>
        <p:nvPicPr>
          <p:cNvPr id="2" name="Picture 2" descr="Default Dance [Forge] - [Don't Starve Together] Mods and Tools - Klei  Entertainment Forums">
            <a:extLst>
              <a:ext uri="{FF2B5EF4-FFF2-40B4-BE49-F238E27FC236}">
                <a16:creationId xmlns:a16="http://schemas.microsoft.com/office/drawing/2014/main" id="{10D6C080-4109-4CE0-AF99-D30FD6F00F1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06902" y="3421370"/>
            <a:ext cx="2341544" cy="299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8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9E1EB-08D3-4441-8CA7-477350506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948" y="318653"/>
            <a:ext cx="2848373" cy="6220693"/>
          </a:xfrm>
          <a:prstGeom prst="rect">
            <a:avLst/>
          </a:prstGeom>
        </p:spPr>
      </p:pic>
      <p:pic>
        <p:nvPicPr>
          <p:cNvPr id="5" name="Picture 4">
            <a:extLst>
              <a:ext uri="{FF2B5EF4-FFF2-40B4-BE49-F238E27FC236}">
                <a16:creationId xmlns:a16="http://schemas.microsoft.com/office/drawing/2014/main" id="{5C796696-8F8E-45C9-A064-ED9DB83EE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668" y="358992"/>
            <a:ext cx="2848373" cy="6220693"/>
          </a:xfrm>
          <a:prstGeom prst="rect">
            <a:avLst/>
          </a:prstGeom>
        </p:spPr>
      </p:pic>
      <p:cxnSp>
        <p:nvCxnSpPr>
          <p:cNvPr id="7" name="Straight Arrow Connector 6">
            <a:extLst>
              <a:ext uri="{FF2B5EF4-FFF2-40B4-BE49-F238E27FC236}">
                <a16:creationId xmlns:a16="http://schemas.microsoft.com/office/drawing/2014/main" id="{A362DF76-6A0D-438D-A18D-C0A0E17438DB}"/>
              </a:ext>
            </a:extLst>
          </p:cNvPr>
          <p:cNvCxnSpPr/>
          <p:nvPr/>
        </p:nvCxnSpPr>
        <p:spPr>
          <a:xfrm flipH="1">
            <a:off x="1488141" y="1425388"/>
            <a:ext cx="1909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D71493-5FEF-4BFF-A69F-AC2A77A6F65F}"/>
              </a:ext>
            </a:extLst>
          </p:cNvPr>
          <p:cNvCxnSpPr>
            <a:cxnSpLocks/>
          </p:cNvCxnSpPr>
          <p:nvPr/>
        </p:nvCxnSpPr>
        <p:spPr>
          <a:xfrm flipH="1" flipV="1">
            <a:off x="1864659" y="3926541"/>
            <a:ext cx="1317813" cy="259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7222616-AA1F-4271-B8FB-E3EE6A6C6FF3}"/>
              </a:ext>
            </a:extLst>
          </p:cNvPr>
          <p:cNvCxnSpPr/>
          <p:nvPr/>
        </p:nvCxnSpPr>
        <p:spPr>
          <a:xfrm flipH="1">
            <a:off x="1389529" y="5638800"/>
            <a:ext cx="2384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F27E83-BADB-42AB-A3C8-D07D89AF936F}"/>
              </a:ext>
            </a:extLst>
          </p:cNvPr>
          <p:cNvCxnSpPr/>
          <p:nvPr/>
        </p:nvCxnSpPr>
        <p:spPr>
          <a:xfrm flipV="1">
            <a:off x="9230041" y="4607859"/>
            <a:ext cx="1357277" cy="690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2B6DFC6-1FA2-42B7-B1EC-0A9F3EB7E31E}"/>
              </a:ext>
            </a:extLst>
          </p:cNvPr>
          <p:cNvCxnSpPr/>
          <p:nvPr/>
        </p:nvCxnSpPr>
        <p:spPr>
          <a:xfrm>
            <a:off x="9230041" y="5916706"/>
            <a:ext cx="1500712" cy="39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15C75B4-F0D2-493E-834F-1EE2B6B854EC}"/>
              </a:ext>
            </a:extLst>
          </p:cNvPr>
          <p:cNvSpPr txBox="1"/>
          <p:nvPr/>
        </p:nvSpPr>
        <p:spPr>
          <a:xfrm>
            <a:off x="0" y="1034533"/>
            <a:ext cx="6096000" cy="369332"/>
          </a:xfrm>
          <a:prstGeom prst="rect">
            <a:avLst/>
          </a:prstGeom>
          <a:noFill/>
        </p:spPr>
        <p:txBody>
          <a:bodyPr wrap="square">
            <a:spAutoFit/>
          </a:bodyPr>
          <a:lstStyle/>
          <a:p>
            <a:r>
              <a:rPr lang="en-US" sz="1800" dirty="0">
                <a:solidFill>
                  <a:srgbClr val="A31515"/>
                </a:solidFill>
                <a:latin typeface="Cascadia Mono" panose="020B0609020000020004" pitchFamily="49" charset="0"/>
              </a:rPr>
              <a:t>ffimageloading</a:t>
            </a:r>
            <a:endParaRPr lang="en-US" dirty="0"/>
          </a:p>
        </p:txBody>
      </p:sp>
      <p:sp>
        <p:nvSpPr>
          <p:cNvPr id="20" name="TextBox 19">
            <a:extLst>
              <a:ext uri="{FF2B5EF4-FFF2-40B4-BE49-F238E27FC236}">
                <a16:creationId xmlns:a16="http://schemas.microsoft.com/office/drawing/2014/main" id="{C0CB396A-1231-4541-AF25-9A359BA2210C}"/>
              </a:ext>
            </a:extLst>
          </p:cNvPr>
          <p:cNvSpPr txBox="1"/>
          <p:nvPr/>
        </p:nvSpPr>
        <p:spPr>
          <a:xfrm>
            <a:off x="-27222" y="3518663"/>
            <a:ext cx="2629391" cy="707886"/>
          </a:xfrm>
          <a:prstGeom prst="rect">
            <a:avLst/>
          </a:prstGeom>
          <a:noFill/>
        </p:spPr>
        <p:txBody>
          <a:bodyPr wrap="square">
            <a:spAutoFit/>
          </a:bodyPr>
          <a:lstStyle/>
          <a:p>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&lt;</a:t>
            </a:r>
            <a:r>
              <a:rPr lang="en-US" sz="1000" dirty="0">
                <a:solidFill>
                  <a:srgbClr val="A31515"/>
                </a:solidFill>
                <a:latin typeface="Cascadia Mono" panose="020B0609020000020004" pitchFamily="49" charset="0"/>
              </a:rPr>
              <a:t>Frame</a:t>
            </a:r>
            <a:r>
              <a:rPr lang="en-US" sz="1000" dirty="0">
                <a:solidFill>
                  <a:srgbClr val="FF0000"/>
                </a:solidFill>
                <a:latin typeface="Cascadia Mono" panose="020B0609020000020004" pitchFamily="49" charset="0"/>
              </a:rPr>
              <a:t> </a:t>
            </a:r>
            <a:r>
              <a:rPr lang="en-US" sz="1000" dirty="0">
                <a:solidFill>
                  <a:srgbClr val="0000FF"/>
                </a:solidFill>
                <a:latin typeface="Cascadia Mono" panose="020B0609020000020004" pitchFamily="49" charset="0"/>
              </a:rPr>
              <a:t>"&gt;</a:t>
            </a:r>
          </a:p>
          <a:p>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&lt;</a:t>
            </a:r>
            <a:r>
              <a:rPr lang="en-US" sz="1000" dirty="0">
                <a:solidFill>
                  <a:srgbClr val="A31515"/>
                </a:solidFill>
                <a:latin typeface="Cascadia Mono" panose="020B0609020000020004" pitchFamily="49" charset="0"/>
              </a:rPr>
              <a:t>Image</a:t>
            </a:r>
            <a:r>
              <a:rPr lang="en-US" sz="1000" dirty="0">
                <a:solidFill>
                  <a:srgbClr val="FF0000"/>
                </a:solidFill>
                <a:latin typeface="Cascadia Mono" panose="020B0609020000020004" pitchFamily="49" charset="0"/>
              </a:rPr>
              <a:t> Source</a:t>
            </a:r>
            <a:r>
              <a:rPr lang="en-US" sz="1000" dirty="0">
                <a:solidFill>
                  <a:srgbClr val="0000FF"/>
                </a:solidFill>
                <a:latin typeface="Cascadia Mono" panose="020B0609020000020004" pitchFamily="49" charset="0"/>
              </a:rPr>
              <a:t>="tanjiro.jpg“/&gt;</a:t>
            </a:r>
          </a:p>
          <a:p>
            <a:r>
              <a:rPr lang="en-US" sz="1000" dirty="0">
                <a:solidFill>
                  <a:srgbClr val="000000"/>
                </a:solidFill>
                <a:latin typeface="Cascadia Mono" panose="020B0609020000020004" pitchFamily="49" charset="0"/>
              </a:rPr>
              <a:t>  </a:t>
            </a:r>
            <a:r>
              <a:rPr lang="en-US" sz="1000" dirty="0">
                <a:solidFill>
                  <a:srgbClr val="FF0000"/>
                </a:solidFill>
                <a:latin typeface="Cascadia Mono" panose="020B0609020000020004" pitchFamily="49" charset="0"/>
              </a:rPr>
              <a:t> </a:t>
            </a:r>
            <a:endParaRPr lang="en-US" sz="1000" dirty="0">
              <a:solidFill>
                <a:srgbClr val="0000FF"/>
              </a:solidFill>
              <a:latin typeface="Cascadia Mono" panose="020B0609020000020004" pitchFamily="49" charset="0"/>
            </a:endParaRPr>
          </a:p>
          <a:p>
            <a:r>
              <a:rPr lang="en-US" sz="1000" dirty="0">
                <a:solidFill>
                  <a:srgbClr val="000000"/>
                </a:solidFill>
                <a:latin typeface="Cascadia Mono" panose="020B0609020000020004" pitchFamily="49" charset="0"/>
              </a:rPr>
              <a:t> </a:t>
            </a:r>
            <a:r>
              <a:rPr lang="en-US" sz="1000" dirty="0">
                <a:solidFill>
                  <a:srgbClr val="0000FF"/>
                </a:solidFill>
                <a:latin typeface="Cascadia Mono" panose="020B0609020000020004" pitchFamily="49" charset="0"/>
              </a:rPr>
              <a:t>&lt;/</a:t>
            </a:r>
            <a:r>
              <a:rPr lang="en-US" sz="1000" dirty="0">
                <a:solidFill>
                  <a:srgbClr val="A31515"/>
                </a:solidFill>
                <a:latin typeface="Cascadia Mono" panose="020B0609020000020004" pitchFamily="49" charset="0"/>
              </a:rPr>
              <a:t>Frame</a:t>
            </a:r>
            <a:r>
              <a:rPr lang="en-US" sz="1000" dirty="0">
                <a:solidFill>
                  <a:srgbClr val="0000FF"/>
                </a:solidFill>
                <a:latin typeface="Cascadia Mono" panose="020B0609020000020004" pitchFamily="49" charset="0"/>
              </a:rPr>
              <a:t>&gt;</a:t>
            </a:r>
            <a:endParaRPr lang="en-US" sz="1000" dirty="0"/>
          </a:p>
        </p:txBody>
      </p:sp>
      <p:sp>
        <p:nvSpPr>
          <p:cNvPr id="22" name="TextBox 21">
            <a:extLst>
              <a:ext uri="{FF2B5EF4-FFF2-40B4-BE49-F238E27FC236}">
                <a16:creationId xmlns:a16="http://schemas.microsoft.com/office/drawing/2014/main" id="{4FBCED98-ADE9-4CC8-B8C2-F1BE97391AB7}"/>
              </a:ext>
            </a:extLst>
          </p:cNvPr>
          <p:cNvSpPr txBox="1"/>
          <p:nvPr/>
        </p:nvSpPr>
        <p:spPr>
          <a:xfrm>
            <a:off x="74833" y="5217460"/>
            <a:ext cx="2629391" cy="338554"/>
          </a:xfrm>
          <a:prstGeom prst="rect">
            <a:avLst/>
          </a:prstGeom>
          <a:noFill/>
        </p:spPr>
        <p:txBody>
          <a:bodyPr wrap="square">
            <a:spAutoFit/>
          </a:bodyPr>
          <a:lstStyle/>
          <a:p>
            <a:r>
              <a:rPr lang="en-US" sz="1600" dirty="0">
                <a:solidFill>
                  <a:srgbClr val="A31515"/>
                </a:solidFill>
                <a:latin typeface="Cascadia Mono" panose="020B0609020000020004" pitchFamily="49" charset="0"/>
              </a:rPr>
              <a:t>controls</a:t>
            </a:r>
            <a:r>
              <a:rPr lang="en-US" sz="1600" dirty="0">
                <a:solidFill>
                  <a:srgbClr val="0000FF"/>
                </a:solidFill>
                <a:latin typeface="Cascadia Mono" panose="020B0609020000020004" pitchFamily="49" charset="0"/>
              </a:rPr>
              <a:t>:</a:t>
            </a:r>
            <a:r>
              <a:rPr lang="en-US" sz="1600" dirty="0">
                <a:solidFill>
                  <a:srgbClr val="A31515"/>
                </a:solidFill>
                <a:latin typeface="Cascadia Mono" panose="020B0609020000020004" pitchFamily="49" charset="0"/>
              </a:rPr>
              <a:t>CircleImage</a:t>
            </a:r>
            <a:r>
              <a:rPr lang="en-US" sz="1600" dirty="0">
                <a:solidFill>
                  <a:srgbClr val="FF0000"/>
                </a:solidFill>
                <a:latin typeface="Cascadia Mono" panose="020B0609020000020004" pitchFamily="49" charset="0"/>
              </a:rPr>
              <a:t> </a:t>
            </a:r>
            <a:endParaRPr lang="en-US" sz="1600" dirty="0"/>
          </a:p>
        </p:txBody>
      </p:sp>
      <p:sp>
        <p:nvSpPr>
          <p:cNvPr id="24" name="TextBox 23">
            <a:extLst>
              <a:ext uri="{FF2B5EF4-FFF2-40B4-BE49-F238E27FC236}">
                <a16:creationId xmlns:a16="http://schemas.microsoft.com/office/drawing/2014/main" id="{505F6293-F32B-4D44-A547-13760683F97D}"/>
              </a:ext>
            </a:extLst>
          </p:cNvPr>
          <p:cNvSpPr txBox="1"/>
          <p:nvPr/>
        </p:nvSpPr>
        <p:spPr>
          <a:xfrm>
            <a:off x="10372163" y="4186518"/>
            <a:ext cx="1053353" cy="369332"/>
          </a:xfrm>
          <a:prstGeom prst="rect">
            <a:avLst/>
          </a:prstGeom>
          <a:noFill/>
        </p:spPr>
        <p:txBody>
          <a:bodyPr wrap="square">
            <a:spAutoFit/>
          </a:bodyPr>
          <a:lstStyle/>
          <a:p>
            <a:r>
              <a:rPr lang="en-US" sz="1800" dirty="0">
                <a:solidFill>
                  <a:srgbClr val="A31515"/>
                </a:solidFill>
                <a:latin typeface="Cascadia Mono" panose="020B0609020000020004" pitchFamily="49" charset="0"/>
              </a:rPr>
              <a:t>Button</a:t>
            </a:r>
            <a:endParaRPr lang="en-US" dirty="0"/>
          </a:p>
        </p:txBody>
      </p:sp>
      <p:sp>
        <p:nvSpPr>
          <p:cNvPr id="26" name="TextBox 25">
            <a:extLst>
              <a:ext uri="{FF2B5EF4-FFF2-40B4-BE49-F238E27FC236}">
                <a16:creationId xmlns:a16="http://schemas.microsoft.com/office/drawing/2014/main" id="{BCEFA4EA-294C-4255-AA6C-E6FD3F7591FB}"/>
              </a:ext>
            </a:extLst>
          </p:cNvPr>
          <p:cNvSpPr txBox="1"/>
          <p:nvPr/>
        </p:nvSpPr>
        <p:spPr>
          <a:xfrm>
            <a:off x="10219765" y="6354680"/>
            <a:ext cx="1653988" cy="369332"/>
          </a:xfrm>
          <a:prstGeom prst="rect">
            <a:avLst/>
          </a:prstGeom>
          <a:noFill/>
        </p:spPr>
        <p:txBody>
          <a:bodyPr wrap="square">
            <a:spAutoFit/>
          </a:bodyPr>
          <a:lstStyle/>
          <a:p>
            <a:r>
              <a:rPr lang="en-US" sz="1800" dirty="0">
                <a:solidFill>
                  <a:srgbClr val="A31515"/>
                </a:solidFill>
                <a:latin typeface="Cascadia Mono" panose="020B0609020000020004" pitchFamily="49" charset="0"/>
              </a:rPr>
              <a:t>ImageButton</a:t>
            </a:r>
            <a:endParaRPr lang="en-US" dirty="0"/>
          </a:p>
        </p:txBody>
      </p:sp>
    </p:spTree>
    <p:extLst>
      <p:ext uri="{BB962C8B-B14F-4D97-AF65-F5344CB8AC3E}">
        <p14:creationId xmlns:p14="http://schemas.microsoft.com/office/powerpoint/2010/main" val="3392908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2B5959E-3373-0D9E-1B90-D42724B629E4}"/>
              </a:ext>
            </a:extLst>
          </p:cNvPr>
          <p:cNvSpPr txBox="1"/>
          <p:nvPr/>
        </p:nvSpPr>
        <p:spPr>
          <a:xfrm>
            <a:off x="544945" y="1648751"/>
            <a:ext cx="6096000" cy="369332"/>
          </a:xfrm>
          <a:prstGeom prst="rect">
            <a:avLst/>
          </a:prstGeom>
          <a:noFill/>
        </p:spPr>
        <p:txBody>
          <a:bodyPr wrap="square">
            <a:spAutoFit/>
          </a:bodyPr>
          <a:lstStyle/>
          <a:p>
            <a:r>
              <a:rPr lang="es-DO" sz="1800" dirty="0">
                <a:solidFill>
                  <a:srgbClr val="000000"/>
                </a:solidFill>
                <a:latin typeface="Consolas" panose="020B0609020204030204" pitchFamily="49" charset="0"/>
              </a:rPr>
              <a:t>MainPage = </a:t>
            </a:r>
            <a:r>
              <a:rPr lang="es-DO" sz="1800" dirty="0">
                <a:solidFill>
                  <a:srgbClr val="0000FF"/>
                </a:solidFill>
                <a:highlight>
                  <a:srgbClr val="FFFF00"/>
                </a:highlight>
                <a:latin typeface="Consolas" panose="020B0609020204030204" pitchFamily="49" charset="0"/>
              </a:rPr>
              <a:t>new</a:t>
            </a:r>
            <a:r>
              <a:rPr lang="es-DO" sz="1800" dirty="0">
                <a:solidFill>
                  <a:srgbClr val="000000"/>
                </a:solidFill>
                <a:highlight>
                  <a:srgbClr val="FFFF00"/>
                </a:highlight>
                <a:latin typeface="Consolas" panose="020B0609020204030204" pitchFamily="49" charset="0"/>
              </a:rPr>
              <a:t> NavigationPage( </a:t>
            </a:r>
            <a:r>
              <a:rPr lang="es-DO" sz="1800" dirty="0">
                <a:solidFill>
                  <a:srgbClr val="0000FF"/>
                </a:solidFill>
                <a:latin typeface="Consolas" panose="020B0609020204030204" pitchFamily="49" charset="0"/>
              </a:rPr>
              <a:t>new</a:t>
            </a:r>
            <a:r>
              <a:rPr lang="es-DO" sz="1800" dirty="0">
                <a:solidFill>
                  <a:srgbClr val="000000"/>
                </a:solidFill>
                <a:latin typeface="Consolas" panose="020B0609020204030204" pitchFamily="49" charset="0"/>
              </a:rPr>
              <a:t> MainPage</a:t>
            </a:r>
            <a:r>
              <a:rPr lang="es-DO" sz="1800" dirty="0">
                <a:solidFill>
                  <a:srgbClr val="000000"/>
                </a:solidFill>
                <a:highlight>
                  <a:srgbClr val="FFFF00"/>
                </a:highlight>
                <a:latin typeface="Consolas" panose="020B0609020204030204" pitchFamily="49" charset="0"/>
              </a:rPr>
              <a:t>()</a:t>
            </a:r>
            <a:r>
              <a:rPr lang="es-DO" sz="1800" dirty="0">
                <a:solidFill>
                  <a:srgbClr val="000000"/>
                </a:solidFill>
                <a:latin typeface="Consolas" panose="020B0609020204030204" pitchFamily="49" charset="0"/>
              </a:rPr>
              <a:t>);</a:t>
            </a:r>
            <a:endParaRPr lang="es-DO" dirty="0"/>
          </a:p>
        </p:txBody>
      </p:sp>
      <p:sp>
        <p:nvSpPr>
          <p:cNvPr id="4" name="CuadroTexto 3">
            <a:extLst>
              <a:ext uri="{FF2B5EF4-FFF2-40B4-BE49-F238E27FC236}">
                <a16:creationId xmlns:a16="http://schemas.microsoft.com/office/drawing/2014/main" id="{B0BA37AE-A025-A35B-5FF6-2A86D2B6DC6C}"/>
              </a:ext>
            </a:extLst>
          </p:cNvPr>
          <p:cNvSpPr txBox="1"/>
          <p:nvPr/>
        </p:nvSpPr>
        <p:spPr>
          <a:xfrm>
            <a:off x="544945" y="399415"/>
            <a:ext cx="7222837" cy="800219"/>
          </a:xfrm>
          <a:prstGeom prst="rect">
            <a:avLst/>
          </a:prstGeom>
          <a:noFill/>
        </p:spPr>
        <p:txBody>
          <a:bodyPr wrap="square" rtlCol="0">
            <a:spAutoFit/>
          </a:bodyPr>
          <a:lstStyle/>
          <a:p>
            <a:r>
              <a:rPr lang="es-DO" sz="2800" b="1" dirty="0">
                <a:highlight>
                  <a:srgbClr val="FFFF00"/>
                </a:highlight>
              </a:rPr>
              <a:t>En App.xaml.cs </a:t>
            </a:r>
          </a:p>
          <a:p>
            <a:r>
              <a:rPr lang="es-DO" dirty="0"/>
              <a:t>Modificamos el codigo para que sea como este</a:t>
            </a:r>
          </a:p>
        </p:txBody>
      </p:sp>
      <p:sp>
        <p:nvSpPr>
          <p:cNvPr id="6" name="CuadroTexto 5">
            <a:extLst>
              <a:ext uri="{FF2B5EF4-FFF2-40B4-BE49-F238E27FC236}">
                <a16:creationId xmlns:a16="http://schemas.microsoft.com/office/drawing/2014/main" id="{1385426F-BC53-4A66-BF05-96118560CF60}"/>
              </a:ext>
            </a:extLst>
          </p:cNvPr>
          <p:cNvSpPr txBox="1"/>
          <p:nvPr/>
        </p:nvSpPr>
        <p:spPr>
          <a:xfrm>
            <a:off x="517236" y="5260342"/>
            <a:ext cx="9633527" cy="923330"/>
          </a:xfrm>
          <a:prstGeom prst="rect">
            <a:avLst/>
          </a:prstGeom>
          <a:noFill/>
        </p:spPr>
        <p:txBody>
          <a:bodyPr wrap="square">
            <a:spAutoFit/>
          </a:bodyPr>
          <a:lstStyle/>
          <a:p>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WebView</a:t>
            </a:r>
            <a:r>
              <a:rPr lang="en-US" sz="1800" dirty="0">
                <a:solidFill>
                  <a:srgbClr val="FF0000"/>
                </a:solidFill>
                <a:latin typeface="Consolas" panose="020B0609020204030204" pitchFamily="49" charset="0"/>
              </a:rPr>
              <a:t> Source</a:t>
            </a:r>
            <a:r>
              <a:rPr lang="en-US" sz="1800" dirty="0">
                <a:solidFill>
                  <a:srgbClr val="0000FF"/>
                </a:solidFill>
                <a:latin typeface="Consolas" panose="020B0609020204030204" pitchFamily="49" charset="0"/>
              </a:rPr>
              <a:t>="https://www.youtube.com/channel/UCSob-3E5z4IHtMF5B4bN-FA"</a:t>
            </a:r>
            <a:endParaRPr lang="en-US"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VerticalOptions</a:t>
            </a:r>
            <a:r>
              <a:rPr lang="es-DO" sz="1800" dirty="0">
                <a:solidFill>
                  <a:srgbClr val="0000FF"/>
                </a:solidFill>
                <a:latin typeface="Consolas" panose="020B0609020204030204" pitchFamily="49" charset="0"/>
              </a:rPr>
              <a:t>="FillAndExpand"</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/&gt;</a:t>
            </a:r>
            <a:endParaRPr lang="es-DO" dirty="0"/>
          </a:p>
        </p:txBody>
      </p:sp>
      <p:sp>
        <p:nvSpPr>
          <p:cNvPr id="7" name="CuadroTexto 6">
            <a:extLst>
              <a:ext uri="{FF2B5EF4-FFF2-40B4-BE49-F238E27FC236}">
                <a16:creationId xmlns:a16="http://schemas.microsoft.com/office/drawing/2014/main" id="{5A004D4B-2798-C605-E609-FEF291425C6C}"/>
              </a:ext>
            </a:extLst>
          </p:cNvPr>
          <p:cNvSpPr txBox="1"/>
          <p:nvPr/>
        </p:nvSpPr>
        <p:spPr>
          <a:xfrm>
            <a:off x="443346" y="4609085"/>
            <a:ext cx="6733310" cy="461665"/>
          </a:xfrm>
          <a:prstGeom prst="rect">
            <a:avLst/>
          </a:prstGeom>
          <a:noFill/>
        </p:spPr>
        <p:txBody>
          <a:bodyPr wrap="square" rtlCol="0">
            <a:spAutoFit/>
          </a:bodyPr>
          <a:lstStyle/>
          <a:p>
            <a:r>
              <a:rPr lang="es-DO" sz="2400" b="1" dirty="0">
                <a:highlight>
                  <a:srgbClr val="FFFF00"/>
                </a:highlight>
              </a:rPr>
              <a:t>Agregamos este codigo dentro del StackLayout</a:t>
            </a:r>
          </a:p>
        </p:txBody>
      </p:sp>
      <p:sp>
        <p:nvSpPr>
          <p:cNvPr id="8" name="CuadroTexto 7">
            <a:extLst>
              <a:ext uri="{FF2B5EF4-FFF2-40B4-BE49-F238E27FC236}">
                <a16:creationId xmlns:a16="http://schemas.microsoft.com/office/drawing/2014/main" id="{04A2C7E3-500C-E8A8-943B-B4C6C91A000B}"/>
              </a:ext>
            </a:extLst>
          </p:cNvPr>
          <p:cNvSpPr txBox="1"/>
          <p:nvPr/>
        </p:nvSpPr>
        <p:spPr>
          <a:xfrm>
            <a:off x="517235" y="2621086"/>
            <a:ext cx="10224655" cy="1138773"/>
          </a:xfrm>
          <a:prstGeom prst="rect">
            <a:avLst/>
          </a:prstGeom>
          <a:noFill/>
        </p:spPr>
        <p:txBody>
          <a:bodyPr wrap="square" rtlCol="0">
            <a:spAutoFit/>
          </a:bodyPr>
          <a:lstStyle/>
          <a:p>
            <a:r>
              <a:rPr lang="es-DO" sz="2400" b="1" dirty="0">
                <a:highlight>
                  <a:srgbClr val="FFFF00"/>
                </a:highlight>
              </a:rPr>
              <a:t>Agregamos este codigo dentro del StackLayout:</a:t>
            </a:r>
          </a:p>
          <a:p>
            <a:endParaRPr lang="es-DO" sz="2400" b="1" dirty="0">
              <a:highlight>
                <a:srgbClr val="FFFF00"/>
              </a:highlight>
            </a:endParaRPr>
          </a:p>
          <a:p>
            <a:r>
              <a:rPr lang="es-DO" sz="2000" b="1" dirty="0"/>
              <a:t>Agregamos un nuevo elemento, en este caso un contentpage.xmal</a:t>
            </a:r>
          </a:p>
        </p:txBody>
      </p:sp>
    </p:spTree>
    <p:extLst>
      <p:ext uri="{BB962C8B-B14F-4D97-AF65-F5344CB8AC3E}">
        <p14:creationId xmlns:p14="http://schemas.microsoft.com/office/powerpoint/2010/main" val="1007861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2880932" y="466859"/>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216131" y="2860699"/>
            <a:ext cx="3665914" cy="2554545"/>
          </a:xfrm>
          <a:prstGeom prst="rect">
            <a:avLst/>
          </a:prstGeom>
          <a:noFill/>
        </p:spPr>
        <p:txBody>
          <a:bodyPr wrap="square" rtlCol="0">
            <a:spAutoFit/>
          </a:bodyPr>
          <a:lstStyle/>
          <a:p>
            <a:pPr algn="ctr"/>
            <a:r>
              <a:rPr lang="en-US" sz="3200" b="1" dirty="0">
                <a:solidFill>
                  <a:srgbClr val="000000"/>
                </a:solidFill>
              </a:rPr>
              <a:t>Hacer tu Aplicacion con tu presentacion personal, utilizando los formatos que necesites.</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7598535" y="2860699"/>
            <a:ext cx="4377334" cy="2246769"/>
          </a:xfrm>
          <a:prstGeom prst="rect">
            <a:avLst/>
          </a:prstGeom>
          <a:noFill/>
        </p:spPr>
        <p:txBody>
          <a:bodyPr wrap="square">
            <a:spAutoFit/>
          </a:bodyPr>
          <a:lstStyle/>
          <a:p>
            <a:pPr algn="ctr"/>
            <a:r>
              <a:rPr lang="en-US" sz="2800" b="1" dirty="0">
                <a:solidFill>
                  <a:srgbClr val="000000"/>
                </a:solidFill>
              </a:rPr>
              <a:t>Usando Xamarin y C#, XAML, y que puedas alli plasma tus habilidades y tus pasiones, asi como los enlaces a tus redes Sociales.</a:t>
            </a:r>
            <a:endParaRPr lang="es-ES" sz="2800" b="1" dirty="0">
              <a:solidFill>
                <a:srgbClr val="000000"/>
              </a:solidFill>
            </a:endParaRPr>
          </a:p>
        </p:txBody>
      </p:sp>
    </p:spTree>
    <p:extLst>
      <p:ext uri="{BB962C8B-B14F-4D97-AF65-F5344CB8AC3E}">
        <p14:creationId xmlns:p14="http://schemas.microsoft.com/office/powerpoint/2010/main" val="1577325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0.giphy.com/media/26BRKZ4gbwgxbif7i/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600199"/>
            <a:ext cx="5357273" cy="4373284"/>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1"/>
          <p:cNvSpPr/>
          <p:nvPr/>
        </p:nvSpPr>
        <p:spPr>
          <a:xfrm>
            <a:off x="1759998" y="364941"/>
            <a:ext cx="8672003" cy="646331"/>
          </a:xfrm>
          <a:prstGeom prst="rect">
            <a:avLst/>
          </a:prstGeom>
        </p:spPr>
        <p:txBody>
          <a:bodyPr wrap="square" lIns="91440" tIns="45720" rIns="91440" bIns="45720">
            <a:spAutoFit/>
          </a:bodyPr>
          <a:lstStyle/>
          <a:p>
            <a:pPr algn="ctr"/>
            <a:r>
              <a:rPr lang="es-ES" sz="3600" b="1" dirty="0">
                <a:solidFill>
                  <a:srgbClr val="002060"/>
                </a:solidFill>
              </a:rPr>
              <a:t>Preguntas, Dudas o Comentarios.</a:t>
            </a:r>
          </a:p>
        </p:txBody>
      </p:sp>
      <p:pic>
        <p:nvPicPr>
          <p:cNvPr id="2" name="Picture 2" descr="https://www.excelfreeblog.com/wp-content/uploads/2017/09/giphy-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98601"/>
            <a:ext cx="6146800" cy="479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45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men de enlaces sobre temas religiosos para gente joven – tan_gen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267" y="1000999"/>
            <a:ext cx="7933266" cy="570354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313267" y="220134"/>
            <a:ext cx="11717865" cy="523220"/>
          </a:xfrm>
          <a:prstGeom prst="rect">
            <a:avLst/>
          </a:prstGeom>
          <a:noFill/>
        </p:spPr>
        <p:txBody>
          <a:bodyPr wrap="square" rtlCol="0">
            <a:spAutoFit/>
          </a:bodyPr>
          <a:lstStyle/>
          <a:p>
            <a:pPr algn="ctr"/>
            <a:r>
              <a:rPr lang="en-US" sz="2800" b="1" u="sng" dirty="0">
                <a:effectLst>
                  <a:outerShdw blurRad="38100" dist="38100" dir="2700000" algn="tl">
                    <a:srgbClr val="000000">
                      <a:alpha val="43137"/>
                    </a:srgbClr>
                  </a:outerShdw>
                </a:effectLst>
              </a:rPr>
              <a:t>Resumen de lo aprendido en esta clase y Posibles Preguntas para Examen</a:t>
            </a:r>
            <a:endParaRPr lang="es-ES" sz="2800" b="1" u="sng" dirty="0">
              <a:effectLst>
                <a:outerShdw blurRad="38100" dist="38100" dir="2700000" algn="tl">
                  <a:srgbClr val="000000">
                    <a:alpha val="43137"/>
                  </a:srgbClr>
                </a:outerShdw>
              </a:effectLst>
            </a:endParaRPr>
          </a:p>
        </p:txBody>
      </p:sp>
      <p:sp>
        <p:nvSpPr>
          <p:cNvPr id="3" name="CuadroTexto 2"/>
          <p:cNvSpPr txBox="1"/>
          <p:nvPr/>
        </p:nvSpPr>
        <p:spPr>
          <a:xfrm>
            <a:off x="4191001" y="1640159"/>
            <a:ext cx="3988604" cy="307777"/>
          </a:xfrm>
          <a:prstGeom prst="rect">
            <a:avLst/>
          </a:prstGeom>
          <a:noFill/>
        </p:spPr>
        <p:txBody>
          <a:bodyPr wrap="square" rtlCol="0">
            <a:spAutoFit/>
          </a:bodyPr>
          <a:lstStyle/>
          <a:p>
            <a:pPr marL="285750" indent="-285750" algn="ctr">
              <a:buFont typeface="Wingdings" panose="05000000000000000000" pitchFamily="2" charset="2"/>
              <a:buChar char="ü"/>
            </a:pPr>
            <a:r>
              <a:rPr lang="en-US" sz="1400" b="1" dirty="0">
                <a:solidFill>
                  <a:srgbClr val="0070C0"/>
                </a:solidFill>
              </a:rPr>
              <a:t>Pasos para crear un proyecto en Xamarin</a:t>
            </a:r>
            <a:endParaRPr lang="es-ES" sz="1400" b="1" dirty="0">
              <a:solidFill>
                <a:srgbClr val="0070C0"/>
              </a:solidFill>
            </a:endParaRPr>
          </a:p>
        </p:txBody>
      </p:sp>
      <p:sp>
        <p:nvSpPr>
          <p:cNvPr id="5" name="CuadroTexto 4"/>
          <p:cNvSpPr txBox="1"/>
          <p:nvPr/>
        </p:nvSpPr>
        <p:spPr>
          <a:xfrm>
            <a:off x="4127954" y="2075728"/>
            <a:ext cx="3988604" cy="307777"/>
          </a:xfrm>
          <a:prstGeom prst="rect">
            <a:avLst/>
          </a:prstGeom>
          <a:noFill/>
        </p:spPr>
        <p:txBody>
          <a:bodyPr wrap="square" rtlCol="0">
            <a:spAutoFit/>
          </a:bodyPr>
          <a:lstStyle/>
          <a:p>
            <a:pPr marL="285750" indent="-285750" algn="ctr">
              <a:buFont typeface="Wingdings" panose="05000000000000000000" pitchFamily="2" charset="2"/>
              <a:buChar char="ü"/>
            </a:pPr>
            <a:r>
              <a:rPr lang="en-US" sz="1400" b="1" dirty="0">
                <a:solidFill>
                  <a:srgbClr val="0070C0"/>
                </a:solidFill>
              </a:rPr>
              <a:t>Estructura de un Proyecto en Xamarin</a:t>
            </a:r>
            <a:endParaRPr lang="es-ES" sz="1400" b="1" dirty="0">
              <a:solidFill>
                <a:srgbClr val="0070C0"/>
              </a:solidFill>
            </a:endParaRPr>
          </a:p>
        </p:txBody>
      </p:sp>
      <p:sp>
        <p:nvSpPr>
          <p:cNvPr id="7" name="CuadroTexto 6"/>
          <p:cNvSpPr txBox="1"/>
          <p:nvPr/>
        </p:nvSpPr>
        <p:spPr>
          <a:xfrm>
            <a:off x="3930650" y="2512328"/>
            <a:ext cx="4383212" cy="307777"/>
          </a:xfrm>
          <a:prstGeom prst="rect">
            <a:avLst/>
          </a:prstGeom>
          <a:noFill/>
        </p:spPr>
        <p:txBody>
          <a:bodyPr wrap="square" rtlCol="0">
            <a:spAutoFit/>
          </a:bodyPr>
          <a:lstStyle/>
          <a:p>
            <a:pPr marL="285750" indent="-285750" algn="ctr">
              <a:buFont typeface="Wingdings" panose="05000000000000000000" pitchFamily="2" charset="2"/>
              <a:buChar char="ü"/>
            </a:pPr>
            <a:r>
              <a:rPr lang="en-US" sz="1400" b="1" dirty="0">
                <a:solidFill>
                  <a:srgbClr val="0070C0"/>
                </a:solidFill>
              </a:rPr>
              <a:t>Propiedades StackLayout</a:t>
            </a:r>
            <a:endParaRPr lang="es-ES" sz="1400" b="1" dirty="0">
              <a:solidFill>
                <a:srgbClr val="0070C0"/>
              </a:solidFill>
            </a:endParaRPr>
          </a:p>
        </p:txBody>
      </p:sp>
      <p:sp>
        <p:nvSpPr>
          <p:cNvPr id="4" name="CuadroTexto 3"/>
          <p:cNvSpPr txBox="1"/>
          <p:nvPr/>
        </p:nvSpPr>
        <p:spPr>
          <a:xfrm>
            <a:off x="5223933" y="1135913"/>
            <a:ext cx="2641601" cy="369332"/>
          </a:xfrm>
          <a:prstGeom prst="rect">
            <a:avLst/>
          </a:prstGeom>
          <a:noFill/>
        </p:spPr>
        <p:txBody>
          <a:bodyPr wrap="square" rtlCol="0">
            <a:spAutoFit/>
          </a:bodyPr>
          <a:lstStyle/>
          <a:p>
            <a:r>
              <a:rPr lang="en-US" b="1" u="sng" dirty="0">
                <a:solidFill>
                  <a:srgbClr val="FF0000"/>
                </a:solidFill>
                <a:effectLst>
                  <a:outerShdw blurRad="38100" dist="38100" dir="2700000" algn="tl">
                    <a:srgbClr val="000000">
                      <a:alpha val="43137"/>
                    </a:srgbClr>
                  </a:outerShdw>
                </a:effectLst>
              </a:rPr>
              <a:t>Resumen para Examen</a:t>
            </a:r>
            <a:endParaRPr lang="es-ES" b="1" u="sng" dirty="0">
              <a:solidFill>
                <a:srgbClr val="FF0000"/>
              </a:solidFill>
              <a:effectLst>
                <a:outerShdw blurRad="38100" dist="38100" dir="2700000" algn="tl">
                  <a:srgbClr val="000000">
                    <a:alpha val="43137"/>
                  </a:srgbClr>
                </a:outerShdw>
              </a:effectLst>
            </a:endParaRPr>
          </a:p>
        </p:txBody>
      </p:sp>
      <p:sp>
        <p:nvSpPr>
          <p:cNvPr id="12" name="CuadroTexto 11"/>
          <p:cNvSpPr txBox="1"/>
          <p:nvPr/>
        </p:nvSpPr>
        <p:spPr>
          <a:xfrm>
            <a:off x="4051816" y="2969228"/>
            <a:ext cx="4218367" cy="307777"/>
          </a:xfrm>
          <a:prstGeom prst="rect">
            <a:avLst/>
          </a:prstGeom>
          <a:noFill/>
        </p:spPr>
        <p:txBody>
          <a:bodyPr wrap="square" rtlCol="0">
            <a:spAutoFit/>
          </a:bodyPr>
          <a:lstStyle/>
          <a:p>
            <a:pPr marL="285750" indent="-285750" algn="ctr">
              <a:buFont typeface="Wingdings" panose="05000000000000000000" pitchFamily="2" charset="2"/>
              <a:buChar char="ü"/>
            </a:pPr>
            <a:r>
              <a:rPr lang="en-US" sz="1400" b="1" dirty="0">
                <a:solidFill>
                  <a:srgbClr val="0070C0"/>
                </a:solidFill>
              </a:rPr>
              <a:t>Uso Basico de codigo en C# en la Aplicacion.</a:t>
            </a:r>
          </a:p>
        </p:txBody>
      </p:sp>
      <p:sp>
        <p:nvSpPr>
          <p:cNvPr id="13" name="CuadroTexto 12"/>
          <p:cNvSpPr txBox="1"/>
          <p:nvPr/>
        </p:nvSpPr>
        <p:spPr>
          <a:xfrm>
            <a:off x="3705221" y="3521181"/>
            <a:ext cx="4911555" cy="523220"/>
          </a:xfrm>
          <a:prstGeom prst="rect">
            <a:avLst/>
          </a:prstGeom>
          <a:noFill/>
        </p:spPr>
        <p:txBody>
          <a:bodyPr wrap="square" rtlCol="0">
            <a:spAutoFit/>
          </a:bodyPr>
          <a:lstStyle/>
          <a:p>
            <a:pPr marL="285750" indent="-285750" algn="ctr">
              <a:buFont typeface="Wingdings" panose="05000000000000000000" pitchFamily="2" charset="2"/>
              <a:buChar char="ü"/>
            </a:pPr>
            <a:r>
              <a:rPr lang="en-US" sz="1400" b="1" dirty="0">
                <a:solidFill>
                  <a:srgbClr val="0070C0"/>
                </a:solidFill>
              </a:rPr>
              <a:t>Como Inicializamos un Metodo y Eventos en C# y como Llamarlo.</a:t>
            </a:r>
          </a:p>
        </p:txBody>
      </p:sp>
      <p:sp>
        <p:nvSpPr>
          <p:cNvPr id="14" name="CuadroTexto 13"/>
          <p:cNvSpPr txBox="1"/>
          <p:nvPr/>
        </p:nvSpPr>
        <p:spPr>
          <a:xfrm>
            <a:off x="3578665" y="4104008"/>
            <a:ext cx="4911555" cy="307777"/>
          </a:xfrm>
          <a:prstGeom prst="rect">
            <a:avLst/>
          </a:prstGeom>
          <a:noFill/>
        </p:spPr>
        <p:txBody>
          <a:bodyPr wrap="square" rtlCol="0">
            <a:spAutoFit/>
          </a:bodyPr>
          <a:lstStyle>
            <a:defPPr>
              <a:defRPr lang="es-ES"/>
            </a:defPPr>
            <a:lvl1pPr marL="285750" indent="-285750" algn="ctr">
              <a:buFont typeface="Wingdings" panose="05000000000000000000" pitchFamily="2" charset="2"/>
              <a:buChar char="ü"/>
              <a:defRPr sz="1400" b="1">
                <a:solidFill>
                  <a:srgbClr val="0070C0"/>
                </a:solidFill>
              </a:defRPr>
            </a:lvl1pPr>
          </a:lstStyle>
          <a:p>
            <a:r>
              <a:rPr lang="en-US" dirty="0"/>
              <a:t>Propiedades Label, Frame, Text, etc.</a:t>
            </a:r>
          </a:p>
        </p:txBody>
      </p:sp>
    </p:spTree>
    <p:extLst>
      <p:ext uri="{BB962C8B-B14F-4D97-AF65-F5344CB8AC3E}">
        <p14:creationId xmlns:p14="http://schemas.microsoft.com/office/powerpoint/2010/main" val="29683812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1291149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Xamarinの共有プロジェクトでXamarin.Forms 3.0を使う - はつねの日記">
            <a:extLst>
              <a:ext uri="{FF2B5EF4-FFF2-40B4-BE49-F238E27FC236}">
                <a16:creationId xmlns:a16="http://schemas.microsoft.com/office/drawing/2014/main" id="{799C170F-87FB-49CB-AD19-DE020AA6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19" y="1117434"/>
            <a:ext cx="8528137" cy="561352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2AE844A-005E-4A0A-AE28-403F2239E8F6}"/>
              </a:ext>
            </a:extLst>
          </p:cNvPr>
          <p:cNvSpPr txBox="1"/>
          <p:nvPr/>
        </p:nvSpPr>
        <p:spPr>
          <a:xfrm>
            <a:off x="2510444" y="149629"/>
            <a:ext cx="7390014" cy="646331"/>
          </a:xfrm>
          <a:prstGeom prst="rect">
            <a:avLst/>
          </a:prstGeom>
          <a:noFill/>
        </p:spPr>
        <p:txBody>
          <a:bodyPr wrap="square" rtlCol="0">
            <a:spAutoFit/>
          </a:bodyPr>
          <a:lstStyle/>
          <a:p>
            <a:pPr algn="ctr"/>
            <a:r>
              <a:rPr lang="es-ES" sz="3600" b="1" dirty="0"/>
              <a:t>Los Layouts  En </a:t>
            </a:r>
            <a:r>
              <a:rPr lang="es-ES" sz="3600" b="1" dirty="0">
                <a:solidFill>
                  <a:srgbClr val="00B0F0"/>
                </a:solidFill>
              </a:rPr>
              <a:t>Xamarin</a:t>
            </a:r>
            <a:r>
              <a:rPr lang="es-ES" sz="3600" b="1" dirty="0"/>
              <a:t> y </a:t>
            </a:r>
            <a:r>
              <a:rPr lang="es-ES" sz="3600" b="1" dirty="0">
                <a:solidFill>
                  <a:srgbClr val="CC00FF"/>
                </a:solidFill>
              </a:rPr>
              <a:t>Maui</a:t>
            </a:r>
            <a:endParaRPr lang="es-DO" sz="3600" b="1" dirty="0"/>
          </a:p>
        </p:txBody>
      </p:sp>
      <p:sp>
        <p:nvSpPr>
          <p:cNvPr id="12" name="CuadroTexto 11">
            <a:extLst>
              <a:ext uri="{FF2B5EF4-FFF2-40B4-BE49-F238E27FC236}">
                <a16:creationId xmlns:a16="http://schemas.microsoft.com/office/drawing/2014/main" id="{8CD3820B-4B07-4DC6-82E4-E4CEF80CD5A0}"/>
              </a:ext>
            </a:extLst>
          </p:cNvPr>
          <p:cNvSpPr txBox="1"/>
          <p:nvPr/>
        </p:nvSpPr>
        <p:spPr>
          <a:xfrm>
            <a:off x="316144" y="687345"/>
            <a:ext cx="11403819" cy="400110"/>
          </a:xfrm>
          <a:prstGeom prst="rect">
            <a:avLst/>
          </a:prstGeom>
          <a:noFill/>
        </p:spPr>
        <p:txBody>
          <a:bodyPr wrap="square">
            <a:spAutoFit/>
          </a:bodyPr>
          <a:lstStyle/>
          <a:p>
            <a:pPr algn="ctr"/>
            <a:r>
              <a:rPr lang="es-ES" sz="2000" b="1" dirty="0"/>
              <a:t>Son contenedores que organizan y gestionan cómo se disponen los controles dentro de una página.</a:t>
            </a:r>
            <a:endParaRPr lang="es-DO" sz="2000" b="1" dirty="0"/>
          </a:p>
        </p:txBody>
      </p:sp>
    </p:spTree>
    <p:extLst>
      <p:ext uri="{BB962C8B-B14F-4D97-AF65-F5344CB8AC3E}">
        <p14:creationId xmlns:p14="http://schemas.microsoft.com/office/powerpoint/2010/main" val="695590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rotWithShape="1">
          <a:blip r:embed="rId2"/>
          <a:srcRect l="2081" t="1770" r="2261" b="4330"/>
          <a:stretch/>
        </p:blipFill>
        <p:spPr>
          <a:xfrm>
            <a:off x="178676" y="805566"/>
            <a:ext cx="11109436" cy="5917324"/>
          </a:xfrm>
          <a:prstGeom prst="rect">
            <a:avLst/>
          </a:prstGeom>
        </p:spPr>
      </p:pic>
      <p:sp>
        <p:nvSpPr>
          <p:cNvPr id="4" name="CuadroTexto 3">
            <a:extLst>
              <a:ext uri="{FF2B5EF4-FFF2-40B4-BE49-F238E27FC236}">
                <a16:creationId xmlns:a16="http://schemas.microsoft.com/office/drawing/2014/main" id="{0BB2889C-36BA-4C6F-B215-76BD4546D9E0}"/>
              </a:ext>
            </a:extLst>
          </p:cNvPr>
          <p:cNvSpPr txBox="1"/>
          <p:nvPr/>
        </p:nvSpPr>
        <p:spPr>
          <a:xfrm>
            <a:off x="2743200" y="205402"/>
            <a:ext cx="9270124" cy="1200329"/>
          </a:xfrm>
          <a:prstGeom prst="rect">
            <a:avLst/>
          </a:prstGeom>
          <a:noFill/>
        </p:spPr>
        <p:txBody>
          <a:bodyPr wrap="square">
            <a:spAutoFit/>
          </a:bodyPr>
          <a:lstStyle/>
          <a:p>
            <a:pPr algn="just"/>
            <a:r>
              <a:rPr lang="es-ES" dirty="0"/>
              <a:t>Los Controles en Xamarin y MAUI son elementos de la interfaz de usuario (UI) que permiten interactuar con la aplicación, como botones, etiquetas, campos de texto, listas, entre otros. Cada control tiene una funcionalidad específica, como mostrar datos, recibir entradas del usuario o ejecutar acciones.</a:t>
            </a:r>
            <a:endParaRPr lang="es-DO" dirty="0"/>
          </a:p>
        </p:txBody>
      </p:sp>
    </p:spTree>
    <p:extLst>
      <p:ext uri="{BB962C8B-B14F-4D97-AF65-F5344CB8AC3E}">
        <p14:creationId xmlns:p14="http://schemas.microsoft.com/office/powerpoint/2010/main" val="3710426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282632" y="831273"/>
            <a:ext cx="11410604" cy="5781622"/>
            <a:chOff x="0" y="84750"/>
            <a:chExt cx="12192000" cy="6586334"/>
          </a:xfrm>
        </p:grpSpPr>
        <p:pic>
          <p:nvPicPr>
            <p:cNvPr id="7" name="Imagen 6"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81"/>
              <a:ext cx="12192000" cy="6501103"/>
            </a:xfrm>
            <a:prstGeom prst="rect">
              <a:avLst/>
            </a:prstGeom>
          </p:spPr>
        </p:pic>
        <p:sp>
          <p:nvSpPr>
            <p:cNvPr id="3" name="CuadroTexto 2"/>
            <p:cNvSpPr txBox="1"/>
            <p:nvPr/>
          </p:nvSpPr>
          <p:spPr>
            <a:xfrm>
              <a:off x="7535333" y="205812"/>
              <a:ext cx="4504267" cy="736290"/>
            </a:xfrm>
            <a:prstGeom prst="rect">
              <a:avLst/>
            </a:prstGeom>
            <a:solidFill>
              <a:srgbClr val="00B0F0"/>
            </a:solidFill>
          </p:spPr>
          <p:txBody>
            <a:bodyPr wrap="square" rtlCol="0">
              <a:spAutoFit/>
            </a:bodyPr>
            <a:lstStyle/>
            <a:p>
              <a:pPr algn="just"/>
              <a:r>
                <a:rPr lang="en-US" sz="1200" dirty="0"/>
                <a:t>Aqui veremos 3 secciones, donde podremos escoger el Lenguaje, para que plataforma, y el tipo de aplicacion, si es movil, desktop, etc. escogemos= C#, Todas las Plataformas, y Movil.</a:t>
              </a:r>
              <a:endParaRPr lang="es-ES" sz="1200" dirty="0"/>
            </a:p>
          </p:txBody>
        </p:sp>
        <p:cxnSp>
          <p:nvCxnSpPr>
            <p:cNvPr id="5" name="Conector recto de flecha 4"/>
            <p:cNvCxnSpPr>
              <a:stCxn id="3" idx="1"/>
            </p:cNvCxnSpPr>
            <p:nvPr/>
          </p:nvCxnSpPr>
          <p:spPr>
            <a:xfrm flipH="1">
              <a:off x="7255933" y="661832"/>
              <a:ext cx="279400" cy="224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ángulo redondeado 5"/>
            <p:cNvSpPr/>
            <p:nvPr/>
          </p:nvSpPr>
          <p:spPr>
            <a:xfrm>
              <a:off x="3496733" y="724616"/>
              <a:ext cx="3759200" cy="3231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7450666" y="3185942"/>
              <a:ext cx="4504267" cy="1086904"/>
            </a:xfrm>
            <a:prstGeom prst="rect">
              <a:avLst/>
            </a:prstGeom>
            <a:solidFill>
              <a:schemeClr val="accent1">
                <a:lumMod val="60000"/>
                <a:lumOff val="40000"/>
              </a:schemeClr>
            </a:solidFill>
          </p:spPr>
          <p:txBody>
            <a:bodyPr wrap="square" rtlCol="0">
              <a:spAutoFit/>
            </a:bodyPr>
            <a:lstStyle/>
            <a:p>
              <a:pPr algn="just"/>
              <a:r>
                <a:rPr lang="en-US" sz="1400" dirty="0"/>
                <a:t>Al realizar el filtro, podremos varias opciones, y buscamos la primera que nos aparece, que es una Aplicacion Movil (Xamarin Forms), como ven trae Solucion para (Android, C#, IIOS, Movil, Windows, etc)</a:t>
              </a:r>
              <a:endParaRPr lang="es-ES" sz="1400" dirty="0"/>
            </a:p>
          </p:txBody>
        </p:sp>
        <p:cxnSp>
          <p:nvCxnSpPr>
            <p:cNvPr id="10" name="Conector recto de flecha 9"/>
            <p:cNvCxnSpPr/>
            <p:nvPr/>
          </p:nvCxnSpPr>
          <p:spPr>
            <a:xfrm flipH="1" flipV="1">
              <a:off x="7450666" y="1619574"/>
              <a:ext cx="270936" cy="15663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redondeado 14"/>
            <p:cNvSpPr/>
            <p:nvPr/>
          </p:nvSpPr>
          <p:spPr>
            <a:xfrm>
              <a:off x="3496733" y="1070741"/>
              <a:ext cx="6366934" cy="548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p:cNvSpPr txBox="1"/>
            <p:nvPr/>
          </p:nvSpPr>
          <p:spPr>
            <a:xfrm>
              <a:off x="3496733" y="84750"/>
              <a:ext cx="3488267" cy="253916"/>
            </a:xfrm>
            <a:prstGeom prst="rect">
              <a:avLst/>
            </a:prstGeom>
            <a:solidFill>
              <a:srgbClr val="92D050"/>
            </a:solidFill>
          </p:spPr>
          <p:txBody>
            <a:bodyPr wrap="square" rtlCol="0">
              <a:spAutoFit/>
            </a:bodyPr>
            <a:lstStyle/>
            <a:p>
              <a:r>
                <a:rPr lang="en-US" sz="1050" dirty="0"/>
                <a:t>Podemos Buscar la Solucion que queremos realizar</a:t>
              </a:r>
              <a:endParaRPr lang="es-ES" sz="1050" dirty="0"/>
            </a:p>
          </p:txBody>
        </p:sp>
        <p:cxnSp>
          <p:nvCxnSpPr>
            <p:cNvPr id="18" name="Conector recto de flecha 17"/>
            <p:cNvCxnSpPr/>
            <p:nvPr/>
          </p:nvCxnSpPr>
          <p:spPr>
            <a:xfrm flipH="1">
              <a:off x="4461933" y="356674"/>
              <a:ext cx="338666" cy="16348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ángulo redondeado 19"/>
            <p:cNvSpPr/>
            <p:nvPr/>
          </p:nvSpPr>
          <p:spPr>
            <a:xfrm>
              <a:off x="3496733" y="432364"/>
              <a:ext cx="24214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p:cNvSpPr txBox="1"/>
            <p:nvPr/>
          </p:nvSpPr>
          <p:spPr>
            <a:xfrm>
              <a:off x="8551333" y="4983143"/>
              <a:ext cx="3488267" cy="415498"/>
            </a:xfrm>
            <a:prstGeom prst="rect">
              <a:avLst/>
            </a:prstGeom>
            <a:solidFill>
              <a:srgbClr val="92D050"/>
            </a:solidFill>
          </p:spPr>
          <p:txBody>
            <a:bodyPr wrap="square" rtlCol="0">
              <a:spAutoFit/>
            </a:bodyPr>
            <a:lstStyle/>
            <a:p>
              <a:r>
                <a:rPr lang="en-US" sz="1050" dirty="0"/>
                <a:t>Una vez seleccionado todos los datos que necesitamos, le damos a siguiente.</a:t>
              </a:r>
              <a:endParaRPr lang="es-ES" sz="1050" dirty="0"/>
            </a:p>
          </p:txBody>
        </p:sp>
        <p:cxnSp>
          <p:nvCxnSpPr>
            <p:cNvPr id="22" name="Conector recto de flecha 21"/>
            <p:cNvCxnSpPr/>
            <p:nvPr/>
          </p:nvCxnSpPr>
          <p:spPr>
            <a:xfrm>
              <a:off x="9948333" y="5283200"/>
              <a:ext cx="1405467" cy="109502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redondeado 22"/>
            <p:cNvSpPr/>
            <p:nvPr/>
          </p:nvSpPr>
          <p:spPr>
            <a:xfrm>
              <a:off x="11294533" y="6378223"/>
              <a:ext cx="7450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p:cNvSpPr txBox="1"/>
            <p:nvPr/>
          </p:nvSpPr>
          <p:spPr>
            <a:xfrm>
              <a:off x="241299" y="1704805"/>
              <a:ext cx="2679701" cy="3471081"/>
            </a:xfrm>
            <a:prstGeom prst="rect">
              <a:avLst/>
            </a:prstGeom>
            <a:solidFill>
              <a:srgbClr val="92D050"/>
            </a:solidFill>
          </p:spPr>
          <p:txBody>
            <a:bodyPr wrap="square" rtlCol="0">
              <a:spAutoFit/>
            </a:bodyPr>
            <a:lstStyle/>
            <a:p>
              <a:pPr algn="ctr"/>
              <a:r>
                <a:rPr lang="en-US" sz="2400" dirty="0"/>
                <a:t>Al darle a crear un nuevo proyecto, nos saldra esta Ventana, en donde veremos varias opciones, seguiremos la guia aqui descrita.</a:t>
              </a:r>
              <a:endParaRPr lang="es-ES" sz="2400" dirty="0"/>
            </a:p>
          </p:txBody>
        </p:sp>
      </p:grpSp>
      <p:sp>
        <p:nvSpPr>
          <p:cNvPr id="24" name="Rectángulo 23"/>
          <p:cNvSpPr/>
          <p:nvPr/>
        </p:nvSpPr>
        <p:spPr>
          <a:xfrm>
            <a:off x="282632" y="231593"/>
            <a:ext cx="11626736" cy="461665"/>
          </a:xfrm>
          <a:prstGeom prst="rect">
            <a:avLst/>
          </a:prstGeom>
        </p:spPr>
        <p:txBody>
          <a:bodyPr wrap="square">
            <a:spAutoFit/>
          </a:bodyPr>
          <a:lstStyle/>
          <a:p>
            <a:pPr algn="just"/>
            <a:r>
              <a:rPr lang="es-ES" sz="2400" b="1" i="0" dirty="0">
                <a:solidFill>
                  <a:srgbClr val="00B0F0"/>
                </a:solidFill>
                <a:effectLst>
                  <a:outerShdw blurRad="38100" dist="38100" dir="2700000" algn="tl">
                    <a:srgbClr val="000000">
                      <a:alpha val="43137"/>
                    </a:srgbClr>
                  </a:outerShdw>
                </a:effectLst>
                <a:latin typeface="Alegreya Sans"/>
              </a:rPr>
              <a:t>Creamos un nuevo proyecto y seleccionamos la Aplicación móvil (Xamarin.Forms)</a:t>
            </a:r>
          </a:p>
        </p:txBody>
      </p:sp>
    </p:spTree>
    <p:extLst>
      <p:ext uri="{BB962C8B-B14F-4D97-AF65-F5344CB8AC3E}">
        <p14:creationId xmlns:p14="http://schemas.microsoft.com/office/powerpoint/2010/main" val="136517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7" y="236671"/>
            <a:ext cx="11984567" cy="6384658"/>
          </a:xfrm>
          <a:prstGeom prst="rect">
            <a:avLst/>
          </a:prstGeom>
        </p:spPr>
      </p:pic>
      <p:sp>
        <p:nvSpPr>
          <p:cNvPr id="3" name="CuadroTexto 2"/>
          <p:cNvSpPr txBox="1"/>
          <p:nvPr/>
        </p:nvSpPr>
        <p:spPr>
          <a:xfrm>
            <a:off x="5342467" y="345701"/>
            <a:ext cx="6612467" cy="646331"/>
          </a:xfrm>
          <a:prstGeom prst="rect">
            <a:avLst/>
          </a:prstGeom>
          <a:solidFill>
            <a:srgbClr val="92D050"/>
          </a:solidFill>
          <a:ln>
            <a:solidFill>
              <a:srgbClr val="00B050"/>
            </a:solidFill>
          </a:ln>
        </p:spPr>
        <p:txBody>
          <a:bodyPr wrap="square" rtlCol="0">
            <a:spAutoFit/>
          </a:bodyPr>
          <a:lstStyle/>
          <a:p>
            <a:pPr algn="just"/>
            <a:r>
              <a:rPr lang="en-US" dirty="0"/>
              <a:t>Aqui le podremos nombre a nuestro Proyecto (</a:t>
            </a:r>
            <a:r>
              <a:rPr lang="en-US" sz="1800" b="1" dirty="0"/>
              <a:t>Presentacion_Profesional_Perfil</a:t>
            </a:r>
            <a:r>
              <a:rPr lang="en-US" b="1" dirty="0"/>
              <a:t>)</a:t>
            </a:r>
            <a:r>
              <a:rPr lang="en-US" dirty="0"/>
              <a:t> por ejemplo.</a:t>
            </a:r>
            <a:endParaRPr lang="es-ES" dirty="0"/>
          </a:p>
        </p:txBody>
      </p:sp>
      <p:sp>
        <p:nvSpPr>
          <p:cNvPr id="7" name="CuadroTexto 6"/>
          <p:cNvSpPr txBox="1"/>
          <p:nvPr/>
        </p:nvSpPr>
        <p:spPr>
          <a:xfrm>
            <a:off x="5418666" y="1334869"/>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elegir una Carpeta o folder donde Guardar nuestra Solucion, o dejarla por defecto, o crear una nueva dentro de la misma direccion, lo dejaremos por defecto como esta.</a:t>
            </a:r>
            <a:endParaRPr lang="es-ES" dirty="0"/>
          </a:p>
        </p:txBody>
      </p:sp>
      <p:cxnSp>
        <p:nvCxnSpPr>
          <p:cNvPr id="8" name="Conector recto de flecha 7"/>
          <p:cNvCxnSpPr>
            <a:stCxn id="7" idx="1"/>
          </p:cNvCxnSpPr>
          <p:nvPr/>
        </p:nvCxnSpPr>
        <p:spPr>
          <a:xfrm flipH="1">
            <a:off x="3674534" y="1796534"/>
            <a:ext cx="1744132" cy="38140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368300" y="4603002"/>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cambiar el nombre de la Solucion o dejarla por defecto como esta al crear el proyecto, lo dejaremos con el mismo nombre que toma al crear el Nombre del Proyecto.</a:t>
            </a:r>
            <a:endParaRPr lang="es-ES" dirty="0"/>
          </a:p>
        </p:txBody>
      </p:sp>
      <p:cxnSp>
        <p:nvCxnSpPr>
          <p:cNvPr id="12" name="Conector recto de flecha 11"/>
          <p:cNvCxnSpPr/>
          <p:nvPr/>
        </p:nvCxnSpPr>
        <p:spPr>
          <a:xfrm flipH="1">
            <a:off x="618068" y="2926080"/>
            <a:ext cx="196579" cy="16769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0075333" y="5064667"/>
            <a:ext cx="1761067" cy="646331"/>
          </a:xfrm>
          <a:prstGeom prst="rect">
            <a:avLst/>
          </a:prstGeom>
          <a:solidFill>
            <a:srgbClr val="92D050"/>
          </a:solidFill>
          <a:ln>
            <a:solidFill>
              <a:srgbClr val="00B050"/>
            </a:solidFill>
          </a:ln>
        </p:spPr>
        <p:txBody>
          <a:bodyPr wrap="square" rtlCol="0">
            <a:spAutoFit/>
          </a:bodyPr>
          <a:lstStyle/>
          <a:p>
            <a:pPr algn="just"/>
            <a:r>
              <a:rPr lang="en-US" dirty="0"/>
              <a:t>Al Finalizar le daremos  a crear</a:t>
            </a:r>
            <a:endParaRPr lang="es-ES" dirty="0"/>
          </a:p>
        </p:txBody>
      </p:sp>
      <p:cxnSp>
        <p:nvCxnSpPr>
          <p:cNvPr id="16" name="Conector recto de flecha 15"/>
          <p:cNvCxnSpPr>
            <a:stCxn id="15" idx="2"/>
          </p:cNvCxnSpPr>
          <p:nvPr/>
        </p:nvCxnSpPr>
        <p:spPr>
          <a:xfrm>
            <a:off x="10955867" y="5710998"/>
            <a:ext cx="745066" cy="7067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484701" y="1547637"/>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cxnSp>
        <p:nvCxnSpPr>
          <p:cNvPr id="4" name="Conector recto de flecha 3"/>
          <p:cNvCxnSpPr>
            <a:stCxn id="3" idx="1"/>
          </p:cNvCxnSpPr>
          <p:nvPr/>
        </p:nvCxnSpPr>
        <p:spPr>
          <a:xfrm flipH="1">
            <a:off x="1792501" y="668867"/>
            <a:ext cx="3549966" cy="8579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74310" y="2677542"/>
            <a:ext cx="1585690" cy="230832"/>
          </a:xfrm>
          <a:prstGeom prst="rect">
            <a:avLst/>
          </a:prstGeom>
          <a:solidFill>
            <a:srgbClr val="FCFCFC"/>
          </a:solidFill>
        </p:spPr>
        <p:txBody>
          <a:bodyPr wrap="none">
            <a:spAutoFit/>
          </a:bodyPr>
          <a:lstStyle/>
          <a:p>
            <a:r>
              <a:rPr lang="en-US" sz="900" b="1" dirty="0"/>
              <a:t>Ubicacion GPS –Seccion-0742</a:t>
            </a:r>
            <a:endParaRPr lang="es-ES" sz="900" dirty="0"/>
          </a:p>
        </p:txBody>
      </p:sp>
      <p:sp>
        <p:nvSpPr>
          <p:cNvPr id="6" name="Rectángulo 1">
            <a:extLst>
              <a:ext uri="{FF2B5EF4-FFF2-40B4-BE49-F238E27FC236}">
                <a16:creationId xmlns:a16="http://schemas.microsoft.com/office/drawing/2014/main" id="{96821D5F-46E5-4192-83D6-5F67D4D74B98}"/>
              </a:ext>
            </a:extLst>
          </p:cNvPr>
          <p:cNvSpPr/>
          <p:nvPr/>
        </p:nvSpPr>
        <p:spPr>
          <a:xfrm>
            <a:off x="474310" y="2677542"/>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pic>
        <p:nvPicPr>
          <p:cNvPr id="10" name="Imagen 9">
            <a:extLst>
              <a:ext uri="{FF2B5EF4-FFF2-40B4-BE49-F238E27FC236}">
                <a16:creationId xmlns:a16="http://schemas.microsoft.com/office/drawing/2014/main" id="{5D40C39A-F8E2-4134-9806-9AA0D6A629C1}"/>
              </a:ext>
            </a:extLst>
          </p:cNvPr>
          <p:cNvPicPr>
            <a:picLocks noChangeAspect="1"/>
          </p:cNvPicPr>
          <p:nvPr/>
        </p:nvPicPr>
        <p:blipFill>
          <a:blip r:embed="rId3"/>
          <a:stretch>
            <a:fillRect/>
          </a:stretch>
        </p:blipFill>
        <p:spPr>
          <a:xfrm>
            <a:off x="0" y="29472"/>
            <a:ext cx="12192000" cy="6799055"/>
          </a:xfrm>
          <a:prstGeom prst="rect">
            <a:avLst/>
          </a:prstGeom>
        </p:spPr>
      </p:pic>
    </p:spTree>
    <p:extLst>
      <p:ext uri="{BB962C8B-B14F-4D97-AF65-F5344CB8AC3E}">
        <p14:creationId xmlns:p14="http://schemas.microsoft.com/office/powerpoint/2010/main" val="1492348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4145</TotalTime>
  <Words>8667</Words>
  <Application>Microsoft Office PowerPoint</Application>
  <PresentationFormat>Panorámica</PresentationFormat>
  <Paragraphs>829</Paragraphs>
  <Slides>58</Slides>
  <Notes>0</Notes>
  <HiddenSlides>0</HiddenSlides>
  <MMClips>0</MMClips>
  <ScaleCrop>false</ScaleCrop>
  <HeadingPairs>
    <vt:vector size="6" baseType="variant">
      <vt:variant>
        <vt:lpstr>Fuentes usadas</vt:lpstr>
      </vt:variant>
      <vt:variant>
        <vt:i4>20</vt:i4>
      </vt:variant>
      <vt:variant>
        <vt:lpstr>Tema</vt:lpstr>
      </vt:variant>
      <vt:variant>
        <vt:i4>1</vt:i4>
      </vt:variant>
      <vt:variant>
        <vt:lpstr>Títulos de diapositiva</vt:lpstr>
      </vt:variant>
      <vt:variant>
        <vt:i4>58</vt:i4>
      </vt:variant>
    </vt:vector>
  </HeadingPairs>
  <TitlesOfParts>
    <vt:vector size="79" baseType="lpstr">
      <vt:lpstr>72 Condensed</vt:lpstr>
      <vt:lpstr>Alegreya Sans</vt:lpstr>
      <vt:lpstr>-apple-system</vt:lpstr>
      <vt:lpstr>arial</vt:lpstr>
      <vt:lpstr>arial</vt:lpstr>
      <vt:lpstr>Calibri</vt:lpstr>
      <vt:lpstr>Calibri Light</vt:lpstr>
      <vt:lpstr>Cascadia Mono</vt:lpstr>
      <vt:lpstr>Consolas</vt:lpstr>
      <vt:lpstr>cooper_hewittmedium</vt:lpstr>
      <vt:lpstr>Courier New</vt:lpstr>
      <vt:lpstr>filson-soft</vt:lpstr>
      <vt:lpstr>Helvetica Neue</vt:lpstr>
      <vt:lpstr>input-sans-condensed</vt:lpstr>
      <vt:lpstr>Inter</vt:lpstr>
      <vt:lpstr>Libre Baskerville</vt:lpstr>
      <vt:lpstr>open sans</vt:lpstr>
      <vt:lpstr>Roboto</vt:lpstr>
      <vt:lpstr>Segoe UI</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Juancito Peña Vizcaino</dc:creator>
  <cp:lastModifiedBy>Juancito Peña Vizcaino</cp:lastModifiedBy>
  <cp:revision>134</cp:revision>
  <cp:lastPrinted>2022-07-13T16:54:43Z</cp:lastPrinted>
  <dcterms:created xsi:type="dcterms:W3CDTF">2020-07-21T06:29:31Z</dcterms:created>
  <dcterms:modified xsi:type="dcterms:W3CDTF">2025-04-04T17:26:29Z</dcterms:modified>
</cp:coreProperties>
</file>